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1" r:id="rId3"/>
    <p:sldId id="282" r:id="rId4"/>
    <p:sldId id="283" r:id="rId5"/>
    <p:sldId id="265" r:id="rId6"/>
    <p:sldId id="266" r:id="rId7"/>
    <p:sldId id="267" r:id="rId8"/>
    <p:sldId id="268" r:id="rId9"/>
    <p:sldId id="269" r:id="rId10"/>
    <p:sldId id="270" r:id="rId11"/>
    <p:sldId id="275" r:id="rId12"/>
    <p:sldId id="276" r:id="rId13"/>
    <p:sldId id="279" r:id="rId14"/>
    <p:sldId id="280" r:id="rId15"/>
    <p:sldId id="277" r:id="rId16"/>
    <p:sldId id="278" r:id="rId17"/>
    <p:sldId id="257" r:id="rId18"/>
    <p:sldId id="258" r:id="rId19"/>
    <p:sldId id="259" r:id="rId20"/>
    <p:sldId id="260" r:id="rId21"/>
    <p:sldId id="261" r:id="rId22"/>
    <p:sldId id="262" r:id="rId23"/>
    <p:sldId id="263" r:id="rId24"/>
    <p:sldId id="264" r:id="rId25"/>
    <p:sldId id="271" r:id="rId26"/>
    <p:sldId id="272" r:id="rId27"/>
    <p:sldId id="273" r:id="rId28"/>
    <p:sldId id="27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70DF6D-A492-618A-89DC-CFFF3BD23054}" name="Vicki Sennett" initials="VS" userId="4e7e733b2f3d2f2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5E9D65-37A2-49A2-8B5D-3344F5E411F9}" v="9" dt="2023-02-07T14:59:21.155"/>
    <p1510:client id="{5A7B47BC-2CE6-4287-A558-B90787BCCB4F}" v="364" dt="2023-05-11T14:32:57.833"/>
    <p1510:client id="{801399E1-CB2C-4099-92BE-807385EF8C16}" v="2" dt="2023-07-10T11:39:35.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94660"/>
  </p:normalViewPr>
  <p:slideViewPr>
    <p:cSldViewPr snapToGrid="0" showGuides="1">
      <p:cViewPr varScale="1">
        <p:scale>
          <a:sx n="88" d="100"/>
          <a:sy n="88" d="100"/>
        </p:scale>
        <p:origin x="16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6747BC-77AE-4DBB-B9A2-53BC2254498D}" type="datetimeFigureOut">
              <a:rPr lang="en-GB" smtClean="0"/>
              <a:t>20/10/2023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5005C-D906-41E1-A820-C4F84AF508E2}" type="slidenum">
              <a:rPr lang="en-GB" smtClean="0"/>
              <a:t>‹#›</a:t>
            </a:fld>
            <a:endParaRPr lang="en-GB"/>
          </a:p>
        </p:txBody>
      </p:sp>
    </p:spTree>
    <p:extLst>
      <p:ext uri="{BB962C8B-B14F-4D97-AF65-F5344CB8AC3E}">
        <p14:creationId xmlns:p14="http://schemas.microsoft.com/office/powerpoint/2010/main" val="1241730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Westgate,_Canterbur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Westgate,_Canterbur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ommons.wikimedia.org/wiki/File:Lead_Alloy_medieval_pilgrim_badge_%28FindID_461379%29.jp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File:Canterbury_Cathedral_Nave_1,_Kent,_UK_-_Diliff.jp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ommons.wikimedia.org/wiki/File:Richard_of_Wallingford.jp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Stoke_sub_Hamdon_Priory#/media/File:The_old_barn,_Stoke_sub_Hamdon_Priory_-_geograph.org.uk_-_1380654.jp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further medieval images see: https://www.ashmolean.org/learning-resource-medieval-world</a:t>
            </a:r>
          </a:p>
          <a:p>
            <a:r>
              <a:rPr lang="en-GB" dirty="0"/>
              <a:t>To read about how and why we ‘world-build’ for secure knowledge in history go to: https://www.history.org.uk/publications/resource/9922/curating-the-imagined-past-world-building-in-the</a:t>
            </a:r>
          </a:p>
        </p:txBody>
      </p:sp>
      <p:sp>
        <p:nvSpPr>
          <p:cNvPr id="4" name="Slide Number Placeholder 3"/>
          <p:cNvSpPr>
            <a:spLocks noGrp="1"/>
          </p:cNvSpPr>
          <p:nvPr>
            <p:ph type="sldNum" sz="quarter" idx="5"/>
          </p:nvPr>
        </p:nvSpPr>
        <p:spPr/>
        <p:txBody>
          <a:bodyPr/>
          <a:lstStyle/>
          <a:p>
            <a:fld id="{9C25005C-D906-41E1-A820-C4F84AF508E2}" type="slidenum">
              <a:rPr lang="en-GB" smtClean="0"/>
              <a:t>1</a:t>
            </a:fld>
            <a:endParaRPr lang="en-GB"/>
          </a:p>
        </p:txBody>
      </p:sp>
    </p:spTree>
    <p:extLst>
      <p:ext uri="{BB962C8B-B14F-4D97-AF65-F5344CB8AC3E}">
        <p14:creationId xmlns:p14="http://schemas.microsoft.com/office/powerpoint/2010/main" val="655602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Image: </a:t>
            </a:r>
            <a:r>
              <a:rPr lang="en-GB" dirty="0">
                <a:hlinkClick r:id="rId3"/>
              </a:rPr>
              <a:t>https://en.wikipedia.org/wiki/Westgate,_Canterbury</a:t>
            </a:r>
            <a:endParaRPr lang="en-GB" dirty="0"/>
          </a:p>
        </p:txBody>
      </p:sp>
      <p:sp>
        <p:nvSpPr>
          <p:cNvPr id="4" name="Slide Number Placeholder 3"/>
          <p:cNvSpPr>
            <a:spLocks noGrp="1"/>
          </p:cNvSpPr>
          <p:nvPr>
            <p:ph type="sldNum" sz="quarter" idx="5"/>
          </p:nvPr>
        </p:nvSpPr>
        <p:spPr/>
        <p:txBody>
          <a:bodyPr/>
          <a:lstStyle/>
          <a:p>
            <a:fld id="{9C25005C-D906-41E1-A820-C4F84AF508E2}" type="slidenum">
              <a:rPr lang="en-GB" smtClean="0"/>
              <a:t>5</a:t>
            </a:fld>
            <a:endParaRPr lang="en-GB"/>
          </a:p>
        </p:txBody>
      </p:sp>
    </p:spTree>
    <p:extLst>
      <p:ext uri="{BB962C8B-B14F-4D97-AF65-F5344CB8AC3E}">
        <p14:creationId xmlns:p14="http://schemas.microsoft.com/office/powerpoint/2010/main" val="465126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a:t>
            </a:r>
            <a:r>
              <a:rPr lang="en-GB" dirty="0">
                <a:hlinkClick r:id="rId3"/>
              </a:rPr>
              <a:t>https://en.wikipedia.org/wiki/Westgate,_Canterbury</a:t>
            </a:r>
            <a:endParaRPr lang="en-GB" dirty="0"/>
          </a:p>
        </p:txBody>
      </p:sp>
      <p:sp>
        <p:nvSpPr>
          <p:cNvPr id="4" name="Slide Number Placeholder 3"/>
          <p:cNvSpPr>
            <a:spLocks noGrp="1"/>
          </p:cNvSpPr>
          <p:nvPr>
            <p:ph type="sldNum" sz="quarter" idx="5"/>
          </p:nvPr>
        </p:nvSpPr>
        <p:spPr/>
        <p:txBody>
          <a:bodyPr/>
          <a:lstStyle/>
          <a:p>
            <a:fld id="{9C25005C-D906-41E1-A820-C4F84AF508E2}" type="slidenum">
              <a:rPr lang="en-GB" smtClean="0"/>
              <a:t>6</a:t>
            </a:fld>
            <a:endParaRPr lang="en-GB"/>
          </a:p>
        </p:txBody>
      </p:sp>
    </p:spTree>
    <p:extLst>
      <p:ext uri="{BB962C8B-B14F-4D97-AF65-F5344CB8AC3E}">
        <p14:creationId xmlns:p14="http://schemas.microsoft.com/office/powerpoint/2010/main" val="1606159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Image: </a:t>
            </a:r>
            <a:r>
              <a:rPr lang="en-GB" dirty="0">
                <a:hlinkClick r:id="rId3"/>
              </a:rPr>
              <a:t>https://commons.wikimedia.org/wiki/File:Lead_Alloy_medieval_pilgrim_badge_%28FindID_461379%29.jpg</a:t>
            </a:r>
            <a:endParaRPr lang="en-US">
              <a:ea typeface="Calibri" panose="020F0502020204030204"/>
              <a:cs typeface="Calibri" panose="020F0502020204030204"/>
            </a:endParaRPr>
          </a:p>
          <a:p>
            <a:endParaRPr lang="en-GB" dirty="0"/>
          </a:p>
        </p:txBody>
      </p:sp>
      <p:sp>
        <p:nvSpPr>
          <p:cNvPr id="4" name="Slide Number Placeholder 3"/>
          <p:cNvSpPr>
            <a:spLocks noGrp="1"/>
          </p:cNvSpPr>
          <p:nvPr>
            <p:ph type="sldNum" sz="quarter" idx="5"/>
          </p:nvPr>
        </p:nvSpPr>
        <p:spPr/>
        <p:txBody>
          <a:bodyPr/>
          <a:lstStyle/>
          <a:p>
            <a:fld id="{9C25005C-D906-41E1-A820-C4F84AF508E2}" type="slidenum">
              <a:rPr lang="en-GB" smtClean="0"/>
              <a:t>7</a:t>
            </a:fld>
            <a:endParaRPr lang="en-GB"/>
          </a:p>
        </p:txBody>
      </p:sp>
    </p:spTree>
    <p:extLst>
      <p:ext uri="{BB962C8B-B14F-4D97-AF65-F5344CB8AC3E}">
        <p14:creationId xmlns:p14="http://schemas.microsoft.com/office/powerpoint/2010/main" val="189966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Image: </a:t>
            </a:r>
            <a:r>
              <a:rPr lang="en-GB" dirty="0">
                <a:hlinkClick r:id="rId3"/>
              </a:rPr>
              <a:t>https://en.wikipedia.org/wiki/File:Canterbury_Cathedral_Nave_1,_Kent,_UK_-_Diliff.jpg</a:t>
            </a:r>
            <a:endParaRPr lang="en-GB"/>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9C25005C-D906-41E1-A820-C4F84AF508E2}" type="slidenum">
              <a:rPr lang="en-GB" smtClean="0"/>
              <a:t>9</a:t>
            </a:fld>
            <a:endParaRPr lang="en-GB"/>
          </a:p>
        </p:txBody>
      </p:sp>
    </p:spTree>
    <p:extLst>
      <p:ext uri="{BB962C8B-B14F-4D97-AF65-F5344CB8AC3E}">
        <p14:creationId xmlns:p14="http://schemas.microsoft.com/office/powerpoint/2010/main" val="504249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a:t>
            </a:r>
            <a:r>
              <a:rPr lang="en-GB" dirty="0">
                <a:hlinkClick r:id="rId3"/>
              </a:rPr>
              <a:t>https://commons.wikimedia.org/wiki/File:Richard_of_Wallingford.jpg</a:t>
            </a:r>
            <a:endParaRPr lang="en-GB" dirty="0"/>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9C25005C-D906-41E1-A820-C4F84AF508E2}" type="slidenum">
              <a:rPr lang="en-GB" smtClean="0"/>
              <a:t>11</a:t>
            </a:fld>
            <a:endParaRPr lang="en-GB"/>
          </a:p>
        </p:txBody>
      </p:sp>
    </p:spTree>
    <p:extLst>
      <p:ext uri="{BB962C8B-B14F-4D97-AF65-F5344CB8AC3E}">
        <p14:creationId xmlns:p14="http://schemas.microsoft.com/office/powerpoint/2010/main" val="3029626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Image: </a:t>
            </a:r>
            <a:r>
              <a:rPr lang="en-GB" dirty="0">
                <a:hlinkClick r:id="rId3"/>
              </a:rPr>
              <a:t>https://en.wikipedia.org/wiki/Stoke_sub_Hamdon_Priory#/media/File:The_old_barn,_Stoke_sub_Hamdon_Priory_-_geograph.org.uk_-_1380654.jpg</a:t>
            </a:r>
            <a:endParaRPr lang="en-GB" dirty="0"/>
          </a:p>
        </p:txBody>
      </p:sp>
      <p:sp>
        <p:nvSpPr>
          <p:cNvPr id="4" name="Slide Number Placeholder 3"/>
          <p:cNvSpPr>
            <a:spLocks noGrp="1"/>
          </p:cNvSpPr>
          <p:nvPr>
            <p:ph type="sldNum" sz="quarter" idx="5"/>
          </p:nvPr>
        </p:nvSpPr>
        <p:spPr/>
        <p:txBody>
          <a:bodyPr/>
          <a:lstStyle/>
          <a:p>
            <a:fld id="{9C25005C-D906-41E1-A820-C4F84AF508E2}" type="slidenum">
              <a:rPr lang="en-GB" smtClean="0"/>
              <a:t>13</a:t>
            </a:fld>
            <a:endParaRPr lang="en-GB"/>
          </a:p>
        </p:txBody>
      </p:sp>
    </p:spTree>
    <p:extLst>
      <p:ext uri="{BB962C8B-B14F-4D97-AF65-F5344CB8AC3E}">
        <p14:creationId xmlns:p14="http://schemas.microsoft.com/office/powerpoint/2010/main" val="1774598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7516F-D4E6-B1B0-AF00-EEA1C2464A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BDEB6D-B0C1-DB4B-E39D-F32DDB4BC6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86D06F-685E-0AE7-5E26-AA565CC336EC}"/>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5" name="Footer Placeholder 4">
            <a:extLst>
              <a:ext uri="{FF2B5EF4-FFF2-40B4-BE49-F238E27FC236}">
                <a16:creationId xmlns:a16="http://schemas.microsoft.com/office/drawing/2014/main" id="{02026498-AC60-AC7E-5CED-CAEFCFC980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F67F80-A92D-8A64-8E01-D9D1961090E9}"/>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331582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204F-3447-B176-BE48-2E7DBDCBE33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1AA272-F952-971F-9E07-5A4891E9A2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0B04F3-181E-FBD5-177A-D21A6B43713A}"/>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5" name="Footer Placeholder 4">
            <a:extLst>
              <a:ext uri="{FF2B5EF4-FFF2-40B4-BE49-F238E27FC236}">
                <a16:creationId xmlns:a16="http://schemas.microsoft.com/office/drawing/2014/main" id="{24AF4D0D-E833-1573-F5FE-52018C2A13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712D89-E184-3ACB-8CBD-D2E0393A3A60}"/>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2029691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86ED12-6616-492E-D43D-F343881C36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3CCDB9-F563-6B96-3976-EFC21E5406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72A4B-E9F7-18D6-BCE2-05CC8B5136CF}"/>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5" name="Footer Placeholder 4">
            <a:extLst>
              <a:ext uri="{FF2B5EF4-FFF2-40B4-BE49-F238E27FC236}">
                <a16:creationId xmlns:a16="http://schemas.microsoft.com/office/drawing/2014/main" id="{FD978784-7BF0-3A99-71FB-C78DDB2B09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EB005A-7A88-CE3A-CAEE-DA2CBD9A791D}"/>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126740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7BA95-6908-657E-1049-F32F5E2C38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C790F3-7483-7FD8-A407-3C451BA914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BA1989-9EE0-F29B-1589-E62562C4233D}"/>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5" name="Footer Placeholder 4">
            <a:extLst>
              <a:ext uri="{FF2B5EF4-FFF2-40B4-BE49-F238E27FC236}">
                <a16:creationId xmlns:a16="http://schemas.microsoft.com/office/drawing/2014/main" id="{A163D5BF-69AC-5F61-3603-7BD89D7629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1F440F-FA9C-5AD1-923A-55326BD59A5E}"/>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390734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3A0A3-CA66-E7C4-EDE7-530AC0F75A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75879E-053C-7A0B-DF9E-E9E1B1E904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21DC68-3F54-D7E7-C5C6-56771CE34B06}"/>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5" name="Footer Placeholder 4">
            <a:extLst>
              <a:ext uri="{FF2B5EF4-FFF2-40B4-BE49-F238E27FC236}">
                <a16:creationId xmlns:a16="http://schemas.microsoft.com/office/drawing/2014/main" id="{EE2EB427-E8EE-AF20-F902-A8857B48B8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A56701-9C19-6D00-B0F5-160B8CEF2E11}"/>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262077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F2FA8-31CF-2789-F6F5-36838BFCB8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80A915-9C8F-3A2E-D3B6-701345BF18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774AA3A-3C91-6C34-11E6-259D84B383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648864-B104-8AD0-B08C-A32685961433}"/>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6" name="Footer Placeholder 5">
            <a:extLst>
              <a:ext uri="{FF2B5EF4-FFF2-40B4-BE49-F238E27FC236}">
                <a16:creationId xmlns:a16="http://schemas.microsoft.com/office/drawing/2014/main" id="{9A6F5A76-90BB-1708-F85E-CF07A7C5DF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1A5AF8-82B4-791F-726D-64801184215F}"/>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337660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DD489-A675-1770-9C62-87BC22F734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A1F3C5-AD74-87CC-AAC5-B2CEA693F0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861464-4AE1-E94E-8380-AC26F3CFD3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E15CBC-450D-D557-0C2C-89509E8DC6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FFE349-738F-C2E1-5787-FBC5B07970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DF204A3-4078-3547-BB1A-65EA30AC5678}"/>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8" name="Footer Placeholder 7">
            <a:extLst>
              <a:ext uri="{FF2B5EF4-FFF2-40B4-BE49-F238E27FC236}">
                <a16:creationId xmlns:a16="http://schemas.microsoft.com/office/drawing/2014/main" id="{770BE63F-0C70-77D4-DAEB-64D040DC8E0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887E434-5C64-E351-2FF3-DE5C3B135C8C}"/>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2551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8351B-A8FE-6574-6BDD-B95F9E4FFA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B9A6C0-33EF-90D2-4B55-88C248841F66}"/>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4" name="Footer Placeholder 3">
            <a:extLst>
              <a:ext uri="{FF2B5EF4-FFF2-40B4-BE49-F238E27FC236}">
                <a16:creationId xmlns:a16="http://schemas.microsoft.com/office/drawing/2014/main" id="{ED03D816-00E5-026E-FE39-DCFD5E4B7A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92C1768-4C49-8A31-AD78-A8D8D0AC2291}"/>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395008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F3190D-51CA-8BE3-D408-66FBE2259523}"/>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3" name="Footer Placeholder 2">
            <a:extLst>
              <a:ext uri="{FF2B5EF4-FFF2-40B4-BE49-F238E27FC236}">
                <a16:creationId xmlns:a16="http://schemas.microsoft.com/office/drawing/2014/main" id="{1392B9EE-1D63-CE50-7FE1-09555C1C50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F7B111-5F64-C1C4-A25A-70CD73BBD90A}"/>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125728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E1E85-779F-8E0E-4F29-0DE764795E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2910DB-9832-FCC7-05F5-1604FE712A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5931E6-0721-C6CE-A596-F60995656E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257262-693F-B548-9606-F56512EB4B58}"/>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6" name="Footer Placeholder 5">
            <a:extLst>
              <a:ext uri="{FF2B5EF4-FFF2-40B4-BE49-F238E27FC236}">
                <a16:creationId xmlns:a16="http://schemas.microsoft.com/office/drawing/2014/main" id="{69D9BCDD-7F54-D177-1B83-F01B864AB3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22D453-751C-61BD-8583-C17523C49D2F}"/>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3272268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E20B7-849F-DD38-465A-0E3EACD0E9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8C1D6C-9E0E-F756-ACD6-55F6867B55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74793F-CEEF-3294-3132-B83858C006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B86584-619D-42E6-8A95-1309A2C8C5A6}"/>
              </a:ext>
            </a:extLst>
          </p:cNvPr>
          <p:cNvSpPr>
            <a:spLocks noGrp="1"/>
          </p:cNvSpPr>
          <p:nvPr>
            <p:ph type="dt" sz="half" idx="10"/>
          </p:nvPr>
        </p:nvSpPr>
        <p:spPr/>
        <p:txBody>
          <a:bodyPr/>
          <a:lstStyle/>
          <a:p>
            <a:fld id="{4CDB7F97-088E-42E0-9F98-E186D9DE832E}" type="datetimeFigureOut">
              <a:rPr lang="en-GB" smtClean="0"/>
              <a:t>20/10/2023</a:t>
            </a:fld>
            <a:endParaRPr lang="en-GB"/>
          </a:p>
        </p:txBody>
      </p:sp>
      <p:sp>
        <p:nvSpPr>
          <p:cNvPr id="6" name="Footer Placeholder 5">
            <a:extLst>
              <a:ext uri="{FF2B5EF4-FFF2-40B4-BE49-F238E27FC236}">
                <a16:creationId xmlns:a16="http://schemas.microsoft.com/office/drawing/2014/main" id="{F0365AD9-0757-E422-A7C5-BA9D46BFFF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96783D-69E0-9978-D086-1361F2BDB807}"/>
              </a:ext>
            </a:extLst>
          </p:cNvPr>
          <p:cNvSpPr>
            <a:spLocks noGrp="1"/>
          </p:cNvSpPr>
          <p:nvPr>
            <p:ph type="sldNum" sz="quarter" idx="12"/>
          </p:nvPr>
        </p:nvSpPr>
        <p:spPr/>
        <p:txBody>
          <a:bodyPr/>
          <a:lstStyle/>
          <a:p>
            <a:fld id="{2F2A0CCA-1913-4ACE-851A-C412962A356C}" type="slidenum">
              <a:rPr lang="en-GB" smtClean="0"/>
              <a:t>‹#›</a:t>
            </a:fld>
            <a:endParaRPr lang="en-GB"/>
          </a:p>
        </p:txBody>
      </p:sp>
    </p:spTree>
    <p:extLst>
      <p:ext uri="{BB962C8B-B14F-4D97-AF65-F5344CB8AC3E}">
        <p14:creationId xmlns:p14="http://schemas.microsoft.com/office/powerpoint/2010/main" val="228008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3958C5-CDC7-CC9C-BEC3-BA43031B2F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8A3AC1-07FC-570D-5DDA-4E6A3B7AF2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ED3D66-CDA3-D507-E075-A7011B0553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B7F97-088E-42E0-9F98-E186D9DE832E}" type="datetimeFigureOut">
              <a:rPr lang="en-GB" smtClean="0"/>
              <a:t>20/10/2023</a:t>
            </a:fld>
            <a:endParaRPr lang="en-GB"/>
          </a:p>
        </p:txBody>
      </p:sp>
      <p:sp>
        <p:nvSpPr>
          <p:cNvPr id="5" name="Footer Placeholder 4">
            <a:extLst>
              <a:ext uri="{FF2B5EF4-FFF2-40B4-BE49-F238E27FC236}">
                <a16:creationId xmlns:a16="http://schemas.microsoft.com/office/drawing/2014/main" id="{63F88C3F-B97B-B3BD-8635-F970118DD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2078933-4A09-BA18-275A-34B857E816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A0CCA-1913-4ACE-851A-C412962A356C}" type="slidenum">
              <a:rPr lang="en-GB" smtClean="0"/>
              <a:t>‹#›</a:t>
            </a:fld>
            <a:endParaRPr lang="en-GB"/>
          </a:p>
        </p:txBody>
      </p:sp>
    </p:spTree>
    <p:extLst>
      <p:ext uri="{BB962C8B-B14F-4D97-AF65-F5344CB8AC3E}">
        <p14:creationId xmlns:p14="http://schemas.microsoft.com/office/powerpoint/2010/main" val="310676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oughmap.org/"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ollections.museumoflondon.org.uk/online/object/32682.html"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l.uk/collection-items/the-queen-mary-psalte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talbansmuseums.org.uk/visit/clock-tower"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bbc.co.uk/ahistoryoftheworld/objects/u15REJ1zT8eoUmBKfORK9w"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collections.vam.ac.uk/item/O93441/butler-bowdon-cope-cope-unknown/"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3816D-AC8C-CC26-1293-692E91A7C000}"/>
              </a:ext>
            </a:extLst>
          </p:cNvPr>
          <p:cNvSpPr>
            <a:spLocks noGrp="1"/>
          </p:cNvSpPr>
          <p:nvPr>
            <p:ph type="ctrTitle"/>
          </p:nvPr>
        </p:nvSpPr>
        <p:spPr/>
        <p:txBody>
          <a:bodyPr>
            <a:normAutofit fontScale="90000"/>
          </a:bodyPr>
          <a:lstStyle/>
          <a:p>
            <a:r>
              <a:rPr lang="en-GB" b="1" dirty="0"/>
              <a:t>Images to build knowledge of the world of the people of 1381</a:t>
            </a:r>
            <a:endParaRPr lang="en-GB" b="1" dirty="0">
              <a:cs typeface="Calibri Light"/>
            </a:endParaRPr>
          </a:p>
        </p:txBody>
      </p:sp>
      <p:sp>
        <p:nvSpPr>
          <p:cNvPr id="4" name="TextBox 3">
            <a:extLst>
              <a:ext uri="{FF2B5EF4-FFF2-40B4-BE49-F238E27FC236}">
                <a16:creationId xmlns:a16="http://schemas.microsoft.com/office/drawing/2014/main" id="{C2812D44-CFF7-4484-603E-596B537C0982}"/>
              </a:ext>
            </a:extLst>
          </p:cNvPr>
          <p:cNvSpPr txBox="1"/>
          <p:nvPr/>
        </p:nvSpPr>
        <p:spPr>
          <a:xfrm>
            <a:off x="5021944" y="6175829"/>
            <a:ext cx="7046686" cy="369332"/>
          </a:xfrm>
          <a:prstGeom prst="rect">
            <a:avLst/>
          </a:prstGeom>
          <a:noFill/>
        </p:spPr>
        <p:txBody>
          <a:bodyPr wrap="square" lIns="91440" tIns="45720" rIns="91440" bIns="45720" rtlCol="0" anchor="t">
            <a:spAutoFit/>
          </a:bodyPr>
          <a:lstStyle/>
          <a:p>
            <a:pPr algn="r"/>
            <a:r>
              <a:rPr lang="en-GB" dirty="0"/>
              <a:t>Teacher pages = blue background; pupil resources = white background</a:t>
            </a:r>
          </a:p>
        </p:txBody>
      </p:sp>
    </p:spTree>
    <p:extLst>
      <p:ext uri="{BB962C8B-B14F-4D97-AF65-F5344CB8AC3E}">
        <p14:creationId xmlns:p14="http://schemas.microsoft.com/office/powerpoint/2010/main" val="1898245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25C4E-27A8-B47D-5381-F34B494D106E}"/>
              </a:ext>
            </a:extLst>
          </p:cNvPr>
          <p:cNvSpPr>
            <a:spLocks noGrp="1"/>
          </p:cNvSpPr>
          <p:nvPr>
            <p:ph type="title"/>
          </p:nvPr>
        </p:nvSpPr>
        <p:spPr/>
        <p:txBody>
          <a:bodyPr/>
          <a:lstStyle/>
          <a:p>
            <a:pPr algn="ctr"/>
            <a:r>
              <a:rPr lang="en-GB" b="1" dirty="0"/>
              <a:t>The nave of Canterbury Cathedral, built 1377–1405</a:t>
            </a:r>
            <a:endParaRPr lang="en-US" dirty="0"/>
          </a:p>
        </p:txBody>
      </p:sp>
      <p:sp>
        <p:nvSpPr>
          <p:cNvPr id="3" name="Content Placeholder 2">
            <a:extLst>
              <a:ext uri="{FF2B5EF4-FFF2-40B4-BE49-F238E27FC236}">
                <a16:creationId xmlns:a16="http://schemas.microsoft.com/office/drawing/2014/main" id="{FE4A353C-75AF-D2C0-C1C1-A873EEFBD146}"/>
              </a:ext>
            </a:extLst>
          </p:cNvPr>
          <p:cNvSpPr>
            <a:spLocks noGrp="1"/>
          </p:cNvSpPr>
          <p:nvPr>
            <p:ph idx="1"/>
          </p:nvPr>
        </p:nvSpPr>
        <p:spPr/>
        <p:txBody>
          <a:bodyPr vert="horz" lIns="91440" tIns="45720" rIns="91440" bIns="45720" rtlCol="0" anchor="t">
            <a:normAutofit lnSpcReduction="10000"/>
          </a:bodyPr>
          <a:lstStyle/>
          <a:p>
            <a:pPr marL="0" indent="0" algn="ctr">
              <a:buNone/>
            </a:pPr>
            <a:r>
              <a:rPr lang="en-GB" sz="2400" dirty="0"/>
              <a:t>Canterbury was the most important cathedral in England. It was also the place of the shrine of England’s most important saint, Thomas Becket. </a:t>
            </a:r>
            <a:endParaRPr lang="en-US" sz="2400">
              <a:cs typeface="Calibri"/>
            </a:endParaRPr>
          </a:p>
          <a:p>
            <a:pPr marL="0" indent="0" algn="ctr">
              <a:buNone/>
            </a:pPr>
            <a:r>
              <a:rPr lang="en-GB" sz="2400" dirty="0">
                <a:solidFill>
                  <a:srgbClr val="111111"/>
                </a:solidFill>
                <a:latin typeface="Calibri"/>
                <a:cs typeface="Calibri"/>
              </a:rPr>
              <a:t>The nave part of the cathedral was rebuilt between 1377 and1405 in the latest, most fashionable ‘gothic’ style. Skilled builders, stonemasons and glaziers (supported by many less-skilled workers) created a building that was designed to be breath-taking. At the time, most people lived in low-rise houses. There was nothing but horse-power to help with the moving and lifting. </a:t>
            </a:r>
          </a:p>
          <a:p>
            <a:pPr marL="0" indent="0" algn="ctr">
              <a:buNone/>
            </a:pPr>
            <a:r>
              <a:rPr lang="en-GB" sz="2400" b="0" i="0" dirty="0">
                <a:solidFill>
                  <a:srgbClr val="111111"/>
                </a:solidFill>
                <a:effectLst/>
                <a:latin typeface="Calibri"/>
                <a:cs typeface="Calibri"/>
              </a:rPr>
              <a:t>The gothic style shows the influence of French tastes and fashion on English architecture at the time.</a:t>
            </a:r>
            <a:r>
              <a:rPr lang="en-GB" sz="2400" dirty="0">
                <a:solidFill>
                  <a:srgbClr val="111111"/>
                </a:solidFill>
                <a:latin typeface="Calibri"/>
                <a:cs typeface="Calibri"/>
              </a:rPr>
              <a:t> </a:t>
            </a:r>
          </a:p>
          <a:p>
            <a:pPr marL="0" indent="0" algn="ctr">
              <a:buNone/>
            </a:pPr>
            <a:r>
              <a:rPr lang="en-GB" sz="2400" b="0" i="0" dirty="0">
                <a:solidFill>
                  <a:srgbClr val="111111"/>
                </a:solidFill>
                <a:effectLst/>
                <a:latin typeface="Calibri"/>
                <a:cs typeface="Calibri"/>
              </a:rPr>
              <a:t>The rebuilding was probably funded by the Church, local merchants and donations from pilgrims to the shrine of St Thomas. Giving money to the rebuilding was thought to help a wealthy person to avoid going to hell when they died.</a:t>
            </a:r>
            <a:r>
              <a:rPr lang="en-GB" sz="2400" dirty="0">
                <a:solidFill>
                  <a:srgbClr val="111111"/>
                </a:solidFill>
                <a:latin typeface="Calibri"/>
                <a:cs typeface="Calibri"/>
              </a:rPr>
              <a:t> </a:t>
            </a:r>
            <a:endParaRPr lang="en-GB" dirty="0"/>
          </a:p>
        </p:txBody>
      </p:sp>
    </p:spTree>
    <p:extLst>
      <p:ext uri="{BB962C8B-B14F-4D97-AF65-F5344CB8AC3E}">
        <p14:creationId xmlns:p14="http://schemas.microsoft.com/office/powerpoint/2010/main" val="411243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D40D4-023D-1D04-960A-FE1B3F62A065}"/>
              </a:ext>
            </a:extLst>
          </p:cNvPr>
          <p:cNvSpPr>
            <a:spLocks noGrp="1"/>
          </p:cNvSpPr>
          <p:nvPr>
            <p:ph type="title"/>
          </p:nvPr>
        </p:nvSpPr>
        <p:spPr>
          <a:xfrm>
            <a:off x="7838982" y="2112885"/>
            <a:ext cx="2662560" cy="1325563"/>
          </a:xfrm>
        </p:spPr>
        <p:txBody>
          <a:bodyPr>
            <a:normAutofit/>
          </a:bodyPr>
          <a:lstStyle/>
          <a:p>
            <a:pPr algn="ctr"/>
            <a:r>
              <a:rPr lang="en-GB" sz="2400" b="1" dirty="0"/>
              <a:t>Richard of Wallingford at work</a:t>
            </a:r>
            <a:endParaRPr lang="en-US"/>
          </a:p>
        </p:txBody>
      </p:sp>
      <p:pic>
        <p:nvPicPr>
          <p:cNvPr id="4100" name="Picture 4">
            <a:extLst>
              <a:ext uri="{FF2B5EF4-FFF2-40B4-BE49-F238E27FC236}">
                <a16:creationId xmlns:a16="http://schemas.microsoft.com/office/drawing/2014/main" id="{0E167AEC-C464-8ADC-415B-B595AD579C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680917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207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376C-817A-C8E4-2107-56F821410614}"/>
              </a:ext>
            </a:extLst>
          </p:cNvPr>
          <p:cNvSpPr>
            <a:spLocks noGrp="1"/>
          </p:cNvSpPr>
          <p:nvPr>
            <p:ph type="title"/>
          </p:nvPr>
        </p:nvSpPr>
        <p:spPr/>
        <p:txBody>
          <a:bodyPr/>
          <a:lstStyle/>
          <a:p>
            <a:pPr algn="ctr"/>
            <a:r>
              <a:rPr lang="en-GB" b="1" dirty="0"/>
              <a:t>Richard of Wallingford at work</a:t>
            </a:r>
            <a:endParaRPr lang="en-US" b="1">
              <a:cs typeface="Calibri Light"/>
            </a:endParaRPr>
          </a:p>
        </p:txBody>
      </p:sp>
      <p:sp>
        <p:nvSpPr>
          <p:cNvPr id="3" name="Content Placeholder 2">
            <a:extLst>
              <a:ext uri="{FF2B5EF4-FFF2-40B4-BE49-F238E27FC236}">
                <a16:creationId xmlns:a16="http://schemas.microsoft.com/office/drawing/2014/main" id="{8C6B909C-3692-EF66-5C9E-C5172EEEFE64}"/>
              </a:ext>
            </a:extLst>
          </p:cNvPr>
          <p:cNvSpPr>
            <a:spLocks noGrp="1"/>
          </p:cNvSpPr>
          <p:nvPr>
            <p:ph idx="1"/>
          </p:nvPr>
        </p:nvSpPr>
        <p:spPr/>
        <p:txBody>
          <a:bodyPr vert="horz" lIns="91440" tIns="45720" rIns="91440" bIns="45720" rtlCol="0" anchor="t">
            <a:normAutofit fontScale="92500"/>
          </a:bodyPr>
          <a:lstStyle/>
          <a:p>
            <a:pPr marL="0" indent="0" algn="ctr">
              <a:buNone/>
            </a:pPr>
            <a:r>
              <a:rPr lang="en-GB" dirty="0"/>
              <a:t>Richard was the son of a blacksmith. His father died and Richard was put under the care of monks. He then studied at Oxford University, before becoming a monk himself. After more study at Oxford, he became the Abbot of St Albans Abbey. Richard suffered from a disability caused by an infectious disease. </a:t>
            </a:r>
            <a:endParaRPr lang="en-US"/>
          </a:p>
          <a:p>
            <a:pPr marL="0" indent="0" algn="ctr">
              <a:buNone/>
            </a:pPr>
            <a:r>
              <a:rPr lang="en-GB" dirty="0"/>
              <a:t>We know that Richard made his own mechanical astronomical clock. This sort of clock maps the position of the earth, the sun, the moon and other planets. Richard’s clock is lost, but we know that it showed the phases of the moon, sun positions and the height of the tide in London. </a:t>
            </a:r>
            <a:endParaRPr lang="en-GB">
              <a:cs typeface="Calibri" panose="020F0502020204030204"/>
            </a:endParaRPr>
          </a:p>
          <a:p>
            <a:pPr marL="0" indent="0" algn="ctr">
              <a:buNone/>
            </a:pPr>
            <a:r>
              <a:rPr lang="en-GB" dirty="0"/>
              <a:t>Richard also made machines to carry out mathematical calculations. One of these, called Albion, could be used to predict eclipses.</a:t>
            </a:r>
            <a:endParaRPr lang="en-GB" dirty="0">
              <a:cs typeface="Calibri" panose="020F0502020204030204"/>
            </a:endParaRPr>
          </a:p>
        </p:txBody>
      </p:sp>
    </p:spTree>
    <p:extLst>
      <p:ext uri="{BB962C8B-B14F-4D97-AF65-F5344CB8AC3E}">
        <p14:creationId xmlns:p14="http://schemas.microsoft.com/office/powerpoint/2010/main" val="1716538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74B44-604D-3F94-0368-5F752C559D05}"/>
              </a:ext>
            </a:extLst>
          </p:cNvPr>
          <p:cNvSpPr>
            <a:spLocks noGrp="1"/>
          </p:cNvSpPr>
          <p:nvPr>
            <p:ph type="title"/>
          </p:nvPr>
        </p:nvSpPr>
        <p:spPr>
          <a:xfrm>
            <a:off x="8833282" y="365125"/>
            <a:ext cx="2520518" cy="1325563"/>
          </a:xfrm>
        </p:spPr>
        <p:txBody>
          <a:bodyPr>
            <a:normAutofit/>
          </a:bodyPr>
          <a:lstStyle/>
          <a:p>
            <a:pPr algn="ctr"/>
            <a:r>
              <a:rPr lang="en-GB" sz="2400" b="1" dirty="0"/>
              <a:t>Stoke sub Hamdon Priory and Tithe Barn, 1304</a:t>
            </a:r>
            <a:endParaRPr lang="en-US" dirty="0"/>
          </a:p>
        </p:txBody>
      </p:sp>
      <p:pic>
        <p:nvPicPr>
          <p:cNvPr id="5122" name="Picture 2">
            <a:extLst>
              <a:ext uri="{FF2B5EF4-FFF2-40B4-BE49-F238E27FC236}">
                <a16:creationId xmlns:a16="http://schemas.microsoft.com/office/drawing/2014/main" id="{2A1FE652-0D68-7DC4-6726-6BDAC50030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38052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768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785A2-93DC-8E0F-295A-6821883B99C1}"/>
              </a:ext>
            </a:extLst>
          </p:cNvPr>
          <p:cNvSpPr>
            <a:spLocks noGrp="1"/>
          </p:cNvSpPr>
          <p:nvPr>
            <p:ph type="title"/>
          </p:nvPr>
        </p:nvSpPr>
        <p:spPr/>
        <p:txBody>
          <a:bodyPr/>
          <a:lstStyle/>
          <a:p>
            <a:pPr algn="ctr"/>
            <a:r>
              <a:rPr lang="en-GB" sz="4400" b="1" dirty="0"/>
              <a:t>Stoke sub </a:t>
            </a:r>
            <a:r>
              <a:rPr lang="en-GB" sz="4400" b="1" dirty="0" err="1"/>
              <a:t>Hamdon</a:t>
            </a:r>
            <a:r>
              <a:rPr lang="en-GB" sz="4400" b="1" dirty="0"/>
              <a:t> Priory and Tithe Barn</a:t>
            </a:r>
            <a:r>
              <a:rPr lang="en-GB" b="1" dirty="0"/>
              <a:t>,</a:t>
            </a:r>
            <a:r>
              <a:rPr lang="en-GB" sz="4400" b="1" dirty="0"/>
              <a:t> 1304</a:t>
            </a:r>
            <a:endParaRPr lang="en-GB" dirty="0">
              <a:cs typeface="Calibri Light" panose="020F0302020204030204"/>
            </a:endParaRPr>
          </a:p>
        </p:txBody>
      </p:sp>
      <p:sp>
        <p:nvSpPr>
          <p:cNvPr id="3" name="Content Placeholder 2">
            <a:extLst>
              <a:ext uri="{FF2B5EF4-FFF2-40B4-BE49-F238E27FC236}">
                <a16:creationId xmlns:a16="http://schemas.microsoft.com/office/drawing/2014/main" id="{D5B84E67-1121-10C0-B412-469EA8C87C60}"/>
              </a:ext>
            </a:extLst>
          </p:cNvPr>
          <p:cNvSpPr>
            <a:spLocks noGrp="1"/>
          </p:cNvSpPr>
          <p:nvPr>
            <p:ph idx="1"/>
          </p:nvPr>
        </p:nvSpPr>
        <p:spPr/>
        <p:txBody>
          <a:bodyPr vert="horz" lIns="91440" tIns="45720" rIns="91440" bIns="45720" rtlCol="0" anchor="t">
            <a:normAutofit/>
          </a:bodyPr>
          <a:lstStyle/>
          <a:p>
            <a:pPr marL="0" indent="0" algn="ctr">
              <a:buNone/>
            </a:pPr>
            <a:r>
              <a:rPr lang="en-GB" dirty="0"/>
              <a:t>This is a tithe barn in the centre of the village of Stoke Under Ham in Somerset. It was built in 1304. It was owned by the Church.</a:t>
            </a:r>
            <a:endParaRPr lang="en-US"/>
          </a:p>
          <a:p>
            <a:pPr marL="0" indent="0" algn="ctr">
              <a:buNone/>
            </a:pPr>
            <a:r>
              <a:rPr lang="en-GB" dirty="0"/>
              <a:t>The Church collected the tithe every year. It was 10% of what a person earned or produced. Tithes were different from taxes paid to the King or lord of the manor. </a:t>
            </a:r>
            <a:endParaRPr lang="en-GB" dirty="0">
              <a:cs typeface="Calibri" panose="020F0502020204030204"/>
            </a:endParaRPr>
          </a:p>
          <a:p>
            <a:pPr marL="0" indent="0" algn="ctr">
              <a:buNone/>
            </a:pPr>
            <a:r>
              <a:rPr lang="en-GB" dirty="0"/>
              <a:t>This barn is as long as two tennis courts and it would have stored the grain and other produce collected from villagers. The barn was built of fine stone and was also a place where the villagers had celebrations on Holy Days (holidays).</a:t>
            </a:r>
            <a:endParaRPr lang="en-GB" dirty="0">
              <a:cs typeface="Calibri" panose="020F0502020204030204"/>
            </a:endParaRPr>
          </a:p>
        </p:txBody>
      </p:sp>
    </p:spTree>
    <p:extLst>
      <p:ext uri="{BB962C8B-B14F-4D97-AF65-F5344CB8AC3E}">
        <p14:creationId xmlns:p14="http://schemas.microsoft.com/office/powerpoint/2010/main" val="252825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D3845-F24D-2F24-19AB-3FC39903D969}"/>
              </a:ext>
            </a:extLst>
          </p:cNvPr>
          <p:cNvSpPr>
            <a:spLocks noGrp="1"/>
          </p:cNvSpPr>
          <p:nvPr>
            <p:ph type="title"/>
          </p:nvPr>
        </p:nvSpPr>
        <p:spPr/>
        <p:txBody>
          <a:bodyPr>
            <a:normAutofit fontScale="90000"/>
          </a:bodyPr>
          <a:lstStyle/>
          <a:p>
            <a:pPr algn="ctr"/>
            <a:r>
              <a:rPr lang="en-GB" b="1" dirty="0"/>
              <a:t>Part of the Gough Map, probably made in the 1370s: </a:t>
            </a:r>
            <a:br>
              <a:rPr lang="en-GB" b="1" dirty="0"/>
            </a:br>
            <a:r>
              <a:rPr lang="en-GB" b="1" dirty="0">
                <a:hlinkClick r:id="rId2"/>
              </a:rPr>
              <a:t>www.goughmap.org</a:t>
            </a:r>
            <a:r>
              <a:rPr lang="en-GB" b="1" dirty="0"/>
              <a:t> </a:t>
            </a:r>
            <a:endParaRPr lang="en-US" b="1" dirty="0">
              <a:cs typeface="Calibri Light"/>
            </a:endParaRPr>
          </a:p>
        </p:txBody>
      </p:sp>
    </p:spTree>
    <p:extLst>
      <p:ext uri="{BB962C8B-B14F-4D97-AF65-F5344CB8AC3E}">
        <p14:creationId xmlns:p14="http://schemas.microsoft.com/office/powerpoint/2010/main" val="141770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6EDE-011A-30B0-A9F4-609FFC525DD4}"/>
              </a:ext>
            </a:extLst>
          </p:cNvPr>
          <p:cNvSpPr>
            <a:spLocks noGrp="1"/>
          </p:cNvSpPr>
          <p:nvPr>
            <p:ph type="title"/>
          </p:nvPr>
        </p:nvSpPr>
        <p:spPr/>
        <p:txBody>
          <a:bodyPr/>
          <a:lstStyle/>
          <a:p>
            <a:pPr algn="ctr"/>
            <a:r>
              <a:rPr lang="en-GB" b="1" dirty="0"/>
              <a:t>Part of the Gough Map, probably made in the 1370s</a:t>
            </a:r>
            <a:endParaRPr lang="en-GB" b="1" dirty="0">
              <a:cs typeface="Calibri Light"/>
            </a:endParaRPr>
          </a:p>
        </p:txBody>
      </p:sp>
      <p:sp>
        <p:nvSpPr>
          <p:cNvPr id="3" name="Content Placeholder 2">
            <a:extLst>
              <a:ext uri="{FF2B5EF4-FFF2-40B4-BE49-F238E27FC236}">
                <a16:creationId xmlns:a16="http://schemas.microsoft.com/office/drawing/2014/main" id="{98F7B47D-5F72-5B91-2BAD-F8B520803772}"/>
              </a:ext>
            </a:extLst>
          </p:cNvPr>
          <p:cNvSpPr>
            <a:spLocks noGrp="1"/>
          </p:cNvSpPr>
          <p:nvPr>
            <p:ph idx="1"/>
          </p:nvPr>
        </p:nvSpPr>
        <p:spPr/>
        <p:txBody>
          <a:bodyPr vert="horz" lIns="91440" tIns="45720" rIns="91440" bIns="45720" rtlCol="0" anchor="t">
            <a:normAutofit/>
          </a:bodyPr>
          <a:lstStyle/>
          <a:p>
            <a:pPr marL="0" indent="0" algn="ctr">
              <a:buNone/>
            </a:pPr>
            <a:r>
              <a:rPr lang="en-GB" dirty="0"/>
              <a:t>This is a section of the Gough Map, now in the Bodleian Library in Oxford. The Gough Map is one of the earliest maps to show Britain in a geographically recognisable form. By looking at it we can infer all sorts of fascinating things about the place and the people at the time. For example, we can see which towns and cities were most important. We can see where there were castles. We can even see Hadrian’s Wall. The map-maker has included the sea and the rivers (in a greenish colour). The rivers and the coastal routes were an important way to travel, especially when moving goods or when the roads were impassable due to mud. </a:t>
            </a:r>
            <a:endParaRPr lang="en-US"/>
          </a:p>
        </p:txBody>
      </p:sp>
    </p:spTree>
    <p:extLst>
      <p:ext uri="{BB962C8B-B14F-4D97-AF65-F5344CB8AC3E}">
        <p14:creationId xmlns:p14="http://schemas.microsoft.com/office/powerpoint/2010/main" val="131455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505EE-6F34-6FF9-7917-80245D3ECF6F}"/>
              </a:ext>
            </a:extLst>
          </p:cNvPr>
          <p:cNvSpPr>
            <a:spLocks noGrp="1"/>
          </p:cNvSpPr>
          <p:nvPr>
            <p:ph type="title"/>
          </p:nvPr>
        </p:nvSpPr>
        <p:spPr>
          <a:xfrm>
            <a:off x="787400" y="643698"/>
            <a:ext cx="10515600" cy="1325563"/>
          </a:xfrm>
        </p:spPr>
        <p:txBody>
          <a:bodyPr>
            <a:normAutofit fontScale="90000"/>
          </a:bodyPr>
          <a:lstStyle/>
          <a:p>
            <a:pPr algn="ctr"/>
            <a:r>
              <a:rPr lang="en-GB" b="1" dirty="0"/>
              <a:t>Fourteenth-century shoe found in London:  </a:t>
            </a:r>
            <a:br>
              <a:rPr lang="en-GB" b="1" dirty="0">
                <a:cs typeface="Calibri Light"/>
              </a:rPr>
            </a:br>
            <a:r>
              <a:rPr lang="en-GB" b="1" dirty="0">
                <a:hlinkClick r:id="rId2"/>
              </a:rPr>
              <a:t>https://collections.museumoflondon.org.uk/online/object/32682.html</a:t>
            </a:r>
            <a:r>
              <a:rPr lang="en-GB" b="1" dirty="0"/>
              <a:t> </a:t>
            </a:r>
            <a:endParaRPr lang="en-US" b="1" dirty="0">
              <a:cs typeface="Calibri Light"/>
            </a:endParaRPr>
          </a:p>
        </p:txBody>
      </p:sp>
    </p:spTree>
    <p:extLst>
      <p:ext uri="{BB962C8B-B14F-4D97-AF65-F5344CB8AC3E}">
        <p14:creationId xmlns:p14="http://schemas.microsoft.com/office/powerpoint/2010/main" val="3291343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12F4-5098-A4CA-0ED4-3A4AC70A7A15}"/>
              </a:ext>
            </a:extLst>
          </p:cNvPr>
          <p:cNvSpPr>
            <a:spLocks noGrp="1"/>
          </p:cNvSpPr>
          <p:nvPr>
            <p:ph type="title"/>
          </p:nvPr>
        </p:nvSpPr>
        <p:spPr/>
        <p:txBody>
          <a:bodyPr/>
          <a:lstStyle/>
          <a:p>
            <a:pPr algn="ctr"/>
            <a:r>
              <a:rPr lang="en-GB" b="1" dirty="0"/>
              <a:t>Fourteenth-century shoe found in London</a:t>
            </a:r>
            <a:endParaRPr lang="en-US"/>
          </a:p>
        </p:txBody>
      </p:sp>
      <p:sp>
        <p:nvSpPr>
          <p:cNvPr id="3" name="Content Placeholder 2">
            <a:extLst>
              <a:ext uri="{FF2B5EF4-FFF2-40B4-BE49-F238E27FC236}">
                <a16:creationId xmlns:a16="http://schemas.microsoft.com/office/drawing/2014/main" id="{061E1B1E-0874-B501-3536-3A2CE4DE7051}"/>
              </a:ext>
            </a:extLst>
          </p:cNvPr>
          <p:cNvSpPr>
            <a:spLocks noGrp="1"/>
          </p:cNvSpPr>
          <p:nvPr>
            <p:ph idx="1"/>
          </p:nvPr>
        </p:nvSpPr>
        <p:spPr/>
        <p:txBody>
          <a:bodyPr vert="horz" lIns="91440" tIns="45720" rIns="91440" bIns="45720" rtlCol="0" anchor="t">
            <a:normAutofit/>
          </a:bodyPr>
          <a:lstStyle/>
          <a:p>
            <a:pPr marL="0" indent="0" algn="ctr">
              <a:buNone/>
            </a:pPr>
            <a:r>
              <a:rPr lang="en-GB" dirty="0">
                <a:solidFill>
                  <a:srgbClr val="111111"/>
                </a:solidFill>
                <a:latin typeface="Calibri"/>
                <a:cs typeface="Calibri"/>
              </a:rPr>
              <a:t>This</a:t>
            </a:r>
            <a:r>
              <a:rPr lang="en-GB" b="0" i="0" dirty="0">
                <a:solidFill>
                  <a:srgbClr val="111111"/>
                </a:solidFill>
                <a:effectLst/>
                <a:latin typeface="Calibri"/>
                <a:cs typeface="Calibri"/>
              </a:rPr>
              <a:t> hand-made leather </a:t>
            </a:r>
            <a:r>
              <a:rPr lang="en-GB" dirty="0">
                <a:solidFill>
                  <a:srgbClr val="111111"/>
                </a:solidFill>
                <a:latin typeface="Calibri"/>
                <a:cs typeface="Calibri"/>
              </a:rPr>
              <a:t>shoe</a:t>
            </a:r>
            <a:r>
              <a:rPr lang="en-GB" b="0" i="0" dirty="0">
                <a:solidFill>
                  <a:srgbClr val="111111"/>
                </a:solidFill>
                <a:effectLst/>
                <a:latin typeface="Calibri"/>
                <a:cs typeface="Calibri"/>
              </a:rPr>
              <a:t> would have been </a:t>
            </a:r>
            <a:r>
              <a:rPr lang="en-GB" dirty="0">
                <a:solidFill>
                  <a:srgbClr val="111111"/>
                </a:solidFill>
                <a:latin typeface="Calibri"/>
                <a:cs typeface="Calibri"/>
              </a:rPr>
              <a:t>made by a </a:t>
            </a:r>
            <a:r>
              <a:rPr lang="en-GB" b="0" i="0" dirty="0">
                <a:solidFill>
                  <a:srgbClr val="111111"/>
                </a:solidFill>
                <a:effectLst/>
                <a:latin typeface="Calibri"/>
                <a:cs typeface="Calibri"/>
              </a:rPr>
              <a:t>cordwainer. Cordwainers made shoes and cobblers repaired shoes. The person who wore these shoes probably also wore pattens. Pattens were wooden overshoes that were worn in the street. The wooden pattens protected the leather shoes from dirt and wear.</a:t>
            </a:r>
            <a:r>
              <a:rPr lang="en-GB" dirty="0">
                <a:solidFill>
                  <a:srgbClr val="111111"/>
                </a:solidFill>
                <a:latin typeface="Calibri"/>
                <a:cs typeface="Calibri"/>
              </a:rPr>
              <a:t> </a:t>
            </a:r>
            <a:endParaRPr lang="en-US"/>
          </a:p>
          <a:p>
            <a:pPr marL="0" indent="0" algn="ctr">
              <a:buNone/>
            </a:pPr>
            <a:r>
              <a:rPr lang="en-GB" dirty="0">
                <a:solidFill>
                  <a:srgbClr val="111111"/>
                </a:solidFill>
                <a:latin typeface="Calibri"/>
                <a:cs typeface="Calibri"/>
              </a:rPr>
              <a:t>This is a fashionable shoe with a pointed toe that was stuffed with moss. In the later Middle Ages, there were laws about what people could wear. People of lower status were not allowed to wear certain clothes, colours or styles. </a:t>
            </a:r>
            <a:endParaRPr lang="en-GB" b="0" i="0" dirty="0">
              <a:solidFill>
                <a:srgbClr val="111111"/>
              </a:solidFill>
              <a:effectLst/>
              <a:latin typeface="Calibri"/>
              <a:cs typeface="Calibri"/>
            </a:endParaRPr>
          </a:p>
        </p:txBody>
      </p:sp>
    </p:spTree>
    <p:extLst>
      <p:ext uri="{BB962C8B-B14F-4D97-AF65-F5344CB8AC3E}">
        <p14:creationId xmlns:p14="http://schemas.microsoft.com/office/powerpoint/2010/main" val="2212939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D2C93-24E8-AEC3-9E4A-7769D5FD5E55}"/>
              </a:ext>
            </a:extLst>
          </p:cNvPr>
          <p:cNvSpPr>
            <a:spLocks noGrp="1"/>
          </p:cNvSpPr>
          <p:nvPr>
            <p:ph type="title"/>
          </p:nvPr>
        </p:nvSpPr>
        <p:spPr>
          <a:xfrm>
            <a:off x="828040" y="862965"/>
            <a:ext cx="10515600" cy="1325563"/>
          </a:xfrm>
        </p:spPr>
        <p:txBody>
          <a:bodyPr>
            <a:normAutofit fontScale="90000"/>
          </a:bodyPr>
          <a:lstStyle/>
          <a:p>
            <a:pPr algn="ctr"/>
            <a:r>
              <a:rPr lang="en-GB" b="1" dirty="0"/>
              <a:t>Queen Mary Psalter image of women catching rabbits: </a:t>
            </a:r>
            <a:br>
              <a:rPr lang="en-GB" b="1" dirty="0"/>
            </a:br>
            <a:r>
              <a:rPr lang="en-GB" b="1" dirty="0">
                <a:hlinkClick r:id="rId2"/>
              </a:rPr>
              <a:t>www.bl.uk/collection-items/the-queen-mary-psalter</a:t>
            </a:r>
            <a:endParaRPr lang="en-GB">
              <a:cs typeface="Calibri Light" panose="020F0302020204030204"/>
            </a:endParaRPr>
          </a:p>
        </p:txBody>
      </p:sp>
    </p:spTree>
    <p:extLst>
      <p:ext uri="{BB962C8B-B14F-4D97-AF65-F5344CB8AC3E}">
        <p14:creationId xmlns:p14="http://schemas.microsoft.com/office/powerpoint/2010/main" val="3953191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8C7E0-978C-B9B3-1B41-E41717F9D824}"/>
              </a:ext>
            </a:extLst>
          </p:cNvPr>
          <p:cNvSpPr>
            <a:spLocks noGrp="1"/>
          </p:cNvSpPr>
          <p:nvPr>
            <p:ph type="title"/>
          </p:nvPr>
        </p:nvSpPr>
        <p:spPr/>
        <p:txBody>
          <a:bodyPr/>
          <a:lstStyle/>
          <a:p>
            <a:pPr algn="ctr"/>
            <a:r>
              <a:rPr lang="en-GB" b="1" dirty="0"/>
              <a:t>What is this resource? </a:t>
            </a:r>
            <a:endParaRPr lang="en-US" b="1">
              <a:cs typeface="Calibri Light"/>
            </a:endParaRPr>
          </a:p>
        </p:txBody>
      </p:sp>
      <p:sp>
        <p:nvSpPr>
          <p:cNvPr id="3" name="Content Placeholder 2">
            <a:extLst>
              <a:ext uri="{FF2B5EF4-FFF2-40B4-BE49-F238E27FC236}">
                <a16:creationId xmlns:a16="http://schemas.microsoft.com/office/drawing/2014/main" id="{8DB12117-EC96-FC7A-2CBE-E526D9F1C5AE}"/>
              </a:ext>
            </a:extLst>
          </p:cNvPr>
          <p:cNvSpPr>
            <a:spLocks noGrp="1"/>
          </p:cNvSpPr>
          <p:nvPr>
            <p:ph idx="1"/>
          </p:nvPr>
        </p:nvSpPr>
        <p:spPr/>
        <p:txBody>
          <a:bodyPr vert="horz" lIns="91440" tIns="45720" rIns="91440" bIns="45720" rtlCol="0" anchor="t">
            <a:normAutofit fontScale="92500" lnSpcReduction="10000"/>
          </a:bodyPr>
          <a:lstStyle/>
          <a:p>
            <a:pPr marL="0" indent="0" algn="ctr">
              <a:buNone/>
            </a:pPr>
            <a:r>
              <a:rPr lang="en-GB" dirty="0"/>
              <a:t>Here are 12 images and 12 accompanying descriptions that can be used to ‘world-build’ the later Middle Ages in England. If students are to make historical sense of the events and people of the time, they need to have:</a:t>
            </a:r>
            <a:endParaRPr lang="en-US" dirty="0"/>
          </a:p>
          <a:p>
            <a:pPr>
              <a:buFont typeface="Arial"/>
              <a:buChar char="•"/>
            </a:pPr>
            <a:r>
              <a:rPr lang="en-GB" dirty="0"/>
              <a:t>Knowledge of the material world in which the people lived </a:t>
            </a:r>
            <a:endParaRPr lang="en-GB" dirty="0">
              <a:cs typeface="Calibri"/>
            </a:endParaRPr>
          </a:p>
          <a:p>
            <a:pPr>
              <a:buFont typeface="Arial"/>
              <a:buChar char="•"/>
            </a:pPr>
            <a:r>
              <a:rPr lang="en-GB" dirty="0"/>
              <a:t>Knowledge of what they believed and thought</a:t>
            </a:r>
            <a:endParaRPr lang="en-GB" dirty="0">
              <a:cs typeface="Calibri" panose="020F0502020204030204"/>
            </a:endParaRPr>
          </a:p>
          <a:p>
            <a:pPr>
              <a:buFont typeface="Arial"/>
              <a:buChar char="•"/>
            </a:pPr>
            <a:r>
              <a:rPr lang="en-GB" dirty="0"/>
              <a:t>Knowledge of what was and was not possible in their world </a:t>
            </a:r>
            <a:endParaRPr lang="en-GB" dirty="0">
              <a:cs typeface="Calibri" panose="020F0502020204030204"/>
            </a:endParaRPr>
          </a:p>
          <a:p>
            <a:pPr marL="0" indent="0" algn="ctr">
              <a:buNone/>
            </a:pPr>
            <a:r>
              <a:rPr lang="en-GB" dirty="0"/>
              <a:t>Working with these images and descriptions before teaching specific topics will give students a mental framework – a sense of the world at the time – to help them to secure knowledge of specific events and people. </a:t>
            </a:r>
            <a:endParaRPr lang="en-GB" dirty="0">
              <a:cs typeface="Calibri"/>
            </a:endParaRPr>
          </a:p>
          <a:p>
            <a:pPr marL="0" indent="0" algn="ctr">
              <a:buNone/>
            </a:pPr>
            <a:r>
              <a:rPr lang="en-GB" i="1" dirty="0"/>
              <a:t>Note: for copyright reasons, some of the image slides are a link to where you can go to download the image for classroom use. </a:t>
            </a:r>
            <a:endParaRPr lang="en-GB" i="1" dirty="0">
              <a:cs typeface="Calibri" panose="020F0502020204030204"/>
            </a:endParaRPr>
          </a:p>
          <a:p>
            <a:pPr>
              <a:buFontTx/>
              <a:buChar char="-"/>
            </a:pPr>
            <a:endParaRPr lang="en-GB" dirty="0"/>
          </a:p>
        </p:txBody>
      </p:sp>
    </p:spTree>
    <p:extLst>
      <p:ext uri="{BB962C8B-B14F-4D97-AF65-F5344CB8AC3E}">
        <p14:creationId xmlns:p14="http://schemas.microsoft.com/office/powerpoint/2010/main" val="1993792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12F4-5098-A4CA-0ED4-3A4AC70A7A15}"/>
              </a:ext>
            </a:extLst>
          </p:cNvPr>
          <p:cNvSpPr>
            <a:spLocks noGrp="1"/>
          </p:cNvSpPr>
          <p:nvPr>
            <p:ph type="title"/>
          </p:nvPr>
        </p:nvSpPr>
        <p:spPr/>
        <p:txBody>
          <a:bodyPr/>
          <a:lstStyle/>
          <a:p>
            <a:pPr algn="ctr"/>
            <a:r>
              <a:rPr lang="en-GB" b="1" dirty="0"/>
              <a:t>Queen Mary Psalter image of women catching rabbits</a:t>
            </a:r>
            <a:endParaRPr lang="en-US">
              <a:cs typeface="Calibri Light" panose="020F0302020204030204"/>
            </a:endParaRPr>
          </a:p>
        </p:txBody>
      </p:sp>
      <p:sp>
        <p:nvSpPr>
          <p:cNvPr id="3" name="Content Placeholder 2">
            <a:extLst>
              <a:ext uri="{FF2B5EF4-FFF2-40B4-BE49-F238E27FC236}">
                <a16:creationId xmlns:a16="http://schemas.microsoft.com/office/drawing/2014/main" id="{061E1B1E-0874-B501-3536-3A2CE4DE7051}"/>
              </a:ext>
            </a:extLst>
          </p:cNvPr>
          <p:cNvSpPr>
            <a:spLocks noGrp="1"/>
          </p:cNvSpPr>
          <p:nvPr>
            <p:ph idx="1"/>
          </p:nvPr>
        </p:nvSpPr>
        <p:spPr/>
        <p:txBody>
          <a:bodyPr vert="horz" lIns="91440" tIns="45720" rIns="91440" bIns="45720" rtlCol="0" anchor="t">
            <a:normAutofit/>
          </a:bodyPr>
          <a:lstStyle/>
          <a:p>
            <a:pPr marL="0" indent="0" algn="ctr">
              <a:buNone/>
            </a:pPr>
            <a:r>
              <a:rPr lang="en-GB" b="0" i="0" dirty="0">
                <a:solidFill>
                  <a:srgbClr val="111111"/>
                </a:solidFill>
                <a:effectLst/>
                <a:latin typeface="Calibri"/>
                <a:cs typeface="Calibri"/>
              </a:rPr>
              <a:t>This is an image from the Queen Mary Psalter. A psalter was a prayer book. It would have been written and illustrated by hand. That made it an expensive item. It would have belonged to a wealthy person.</a:t>
            </a:r>
            <a:r>
              <a:rPr lang="en-GB" dirty="0">
                <a:solidFill>
                  <a:srgbClr val="111111"/>
                </a:solidFill>
                <a:latin typeface="Calibri"/>
                <a:cs typeface="Calibri"/>
              </a:rPr>
              <a:t>   </a:t>
            </a:r>
            <a:endParaRPr lang="en-US"/>
          </a:p>
          <a:p>
            <a:pPr marL="0" indent="0" algn="ctr">
              <a:buNone/>
            </a:pPr>
            <a:r>
              <a:rPr lang="en-GB" b="0" i="0" dirty="0">
                <a:solidFill>
                  <a:srgbClr val="111111"/>
                </a:solidFill>
                <a:effectLst/>
                <a:latin typeface="Calibri"/>
                <a:cs typeface="Calibri"/>
              </a:rPr>
              <a:t>This psalter shows many scenes of rural life in England in the 1300s</a:t>
            </a:r>
            <a:r>
              <a:rPr lang="en-GB" dirty="0">
                <a:solidFill>
                  <a:srgbClr val="111111"/>
                </a:solidFill>
                <a:latin typeface="Calibri"/>
                <a:cs typeface="Calibri"/>
              </a:rPr>
              <a:t>,</a:t>
            </a:r>
            <a:r>
              <a:rPr lang="en-GB" b="0" i="0" dirty="0">
                <a:solidFill>
                  <a:srgbClr val="111111"/>
                </a:solidFill>
                <a:effectLst/>
                <a:latin typeface="Calibri"/>
                <a:cs typeface="Calibri"/>
              </a:rPr>
              <a:t> and is particularly rich in images of women. Partly because of this, many academics think</a:t>
            </a:r>
            <a:r>
              <a:rPr lang="en-GB" dirty="0">
                <a:solidFill>
                  <a:srgbClr val="111111"/>
                </a:solidFill>
                <a:latin typeface="Calibri"/>
                <a:cs typeface="Calibri"/>
              </a:rPr>
              <a:t> that</a:t>
            </a:r>
            <a:r>
              <a:rPr lang="en-GB" b="0" i="0" dirty="0">
                <a:solidFill>
                  <a:srgbClr val="111111"/>
                </a:solidFill>
                <a:effectLst/>
                <a:latin typeface="Calibri"/>
                <a:cs typeface="Calibri"/>
              </a:rPr>
              <a:t> it was owned by Queen Isabella of France, the wife of Edward II.</a:t>
            </a:r>
          </a:p>
          <a:p>
            <a:pPr marL="0" indent="0" algn="ctr">
              <a:buNone/>
            </a:pPr>
            <a:r>
              <a:rPr lang="en-GB" b="0" i="0" dirty="0">
                <a:solidFill>
                  <a:srgbClr val="111111"/>
                </a:solidFill>
                <a:effectLst/>
                <a:latin typeface="Calibri"/>
                <a:cs typeface="Calibri"/>
              </a:rPr>
              <a:t>In this image from the psalter, two peasant women hunt rabbits using ferrets and nets. The psalter also has images of wome</a:t>
            </a:r>
            <a:r>
              <a:rPr lang="en-GB" dirty="0">
                <a:solidFill>
                  <a:srgbClr val="111111"/>
                </a:solidFill>
                <a:latin typeface="Calibri"/>
                <a:cs typeface="Calibri"/>
              </a:rPr>
              <a:t>n in childbirth and of female saints. </a:t>
            </a:r>
            <a:endParaRPr lang="en-GB" b="0" i="0" dirty="0">
              <a:solidFill>
                <a:srgbClr val="111111"/>
              </a:solidFill>
              <a:effectLst/>
              <a:latin typeface="Calibri"/>
              <a:cs typeface="Calibri"/>
            </a:endParaRPr>
          </a:p>
        </p:txBody>
      </p:sp>
    </p:spTree>
    <p:extLst>
      <p:ext uri="{BB962C8B-B14F-4D97-AF65-F5344CB8AC3E}">
        <p14:creationId xmlns:p14="http://schemas.microsoft.com/office/powerpoint/2010/main" val="284919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0BD5E-2589-0534-BF8A-387F56497FD2}"/>
              </a:ext>
            </a:extLst>
          </p:cNvPr>
          <p:cNvSpPr>
            <a:spLocks noGrp="1"/>
          </p:cNvSpPr>
          <p:nvPr>
            <p:ph type="title"/>
          </p:nvPr>
        </p:nvSpPr>
        <p:spPr/>
        <p:txBody>
          <a:bodyPr>
            <a:normAutofit fontScale="90000"/>
          </a:bodyPr>
          <a:lstStyle/>
          <a:p>
            <a:pPr algn="ctr"/>
            <a:r>
              <a:rPr lang="en-GB" b="1" dirty="0"/>
              <a:t>St Albans’ clock tower, built in 1405:  </a:t>
            </a:r>
            <a:br>
              <a:rPr lang="en-GB" b="1" dirty="0"/>
            </a:br>
            <a:r>
              <a:rPr lang="en-GB" b="1" dirty="0">
                <a:hlinkClick r:id="rId2"/>
              </a:rPr>
              <a:t>www.stalbansmuseums.org.uk/visit/clock-tower</a:t>
            </a:r>
            <a:r>
              <a:rPr lang="en-GB" b="1" dirty="0"/>
              <a:t> </a:t>
            </a:r>
            <a:endParaRPr lang="en-US" b="1" dirty="0">
              <a:cs typeface="Calibri Light"/>
            </a:endParaRPr>
          </a:p>
        </p:txBody>
      </p:sp>
    </p:spTree>
    <p:extLst>
      <p:ext uri="{BB962C8B-B14F-4D97-AF65-F5344CB8AC3E}">
        <p14:creationId xmlns:p14="http://schemas.microsoft.com/office/powerpoint/2010/main" val="3189145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AD946-4914-18F2-E424-0DF0EAF09A2E}"/>
              </a:ext>
            </a:extLst>
          </p:cNvPr>
          <p:cNvSpPr>
            <a:spLocks noGrp="1"/>
          </p:cNvSpPr>
          <p:nvPr>
            <p:ph type="title"/>
          </p:nvPr>
        </p:nvSpPr>
        <p:spPr/>
        <p:txBody>
          <a:bodyPr/>
          <a:lstStyle/>
          <a:p>
            <a:pPr algn="ctr"/>
            <a:r>
              <a:rPr lang="en-GB" b="1" dirty="0"/>
              <a:t>St Albans’ clock tower, built in 1405</a:t>
            </a:r>
            <a:endParaRPr lang="en-GB" b="1" dirty="0">
              <a:cs typeface="Calibri Light"/>
            </a:endParaRPr>
          </a:p>
        </p:txBody>
      </p:sp>
      <p:sp>
        <p:nvSpPr>
          <p:cNvPr id="3" name="Content Placeholder 2">
            <a:extLst>
              <a:ext uri="{FF2B5EF4-FFF2-40B4-BE49-F238E27FC236}">
                <a16:creationId xmlns:a16="http://schemas.microsoft.com/office/drawing/2014/main" id="{AFA6BECC-45B9-BDBE-72D9-C97599EE00C0}"/>
              </a:ext>
            </a:extLst>
          </p:cNvPr>
          <p:cNvSpPr>
            <a:spLocks noGrp="1"/>
          </p:cNvSpPr>
          <p:nvPr>
            <p:ph idx="1"/>
          </p:nvPr>
        </p:nvSpPr>
        <p:spPr/>
        <p:txBody>
          <a:bodyPr vert="horz" lIns="91440" tIns="45720" rIns="91440" bIns="45720" rtlCol="0" anchor="t">
            <a:normAutofit/>
          </a:bodyPr>
          <a:lstStyle/>
          <a:p>
            <a:pPr marL="0" indent="0" algn="ctr">
              <a:buNone/>
            </a:pPr>
            <a:r>
              <a:rPr lang="en-GB" dirty="0">
                <a:latin typeface="Calibri"/>
                <a:cs typeface="Calibri"/>
              </a:rPr>
              <a:t>S</a:t>
            </a:r>
            <a:r>
              <a:rPr lang="en-GB" b="0" i="0" dirty="0">
                <a:effectLst/>
                <a:latin typeface="Calibri"/>
                <a:cs typeface="Calibri"/>
              </a:rPr>
              <a:t>t Albans</a:t>
            </a:r>
            <a:r>
              <a:rPr lang="en-GB" dirty="0">
                <a:latin typeface="Calibri"/>
                <a:cs typeface="Calibri"/>
              </a:rPr>
              <a:t>’ clock</a:t>
            </a:r>
            <a:r>
              <a:rPr lang="en-GB" b="0" i="0" dirty="0">
                <a:effectLst/>
                <a:latin typeface="Calibri"/>
                <a:cs typeface="Calibri"/>
              </a:rPr>
              <a:t> </a:t>
            </a:r>
            <a:r>
              <a:rPr lang="en-GB" dirty="0">
                <a:latin typeface="Calibri"/>
                <a:cs typeface="Calibri"/>
              </a:rPr>
              <a:t>tower</a:t>
            </a:r>
            <a:r>
              <a:rPr lang="en-GB" b="0" i="0" dirty="0">
                <a:effectLst/>
                <a:latin typeface="Calibri"/>
                <a:cs typeface="Calibri"/>
              </a:rPr>
              <a:t> is a belfry. A belfry </a:t>
            </a:r>
            <a:r>
              <a:rPr lang="en-GB" dirty="0">
                <a:latin typeface="Calibri"/>
                <a:cs typeface="Calibri"/>
              </a:rPr>
              <a:t>holds bells, and we usually think of them as part of old churches. This belfry is not part of a church. It was built by the townspeople of St Albans in 1405. The people of St Albans disliked the power of St Albans Abbey and its leader, the Abbot. They built this belfry so that they could ring bells on the hour. This meant that they did not have to rely on the Abbey bells to know what time it was. The belfry bells were also rung at a certain time each evening to tell people that they should be at home. This was known as the curfew. </a:t>
            </a:r>
            <a:endParaRPr lang="en-US"/>
          </a:p>
        </p:txBody>
      </p:sp>
    </p:spTree>
    <p:extLst>
      <p:ext uri="{BB962C8B-B14F-4D97-AF65-F5344CB8AC3E}">
        <p14:creationId xmlns:p14="http://schemas.microsoft.com/office/powerpoint/2010/main" val="3803124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39BEC-2EB8-E0A8-411D-E3823E898550}"/>
              </a:ext>
            </a:extLst>
          </p:cNvPr>
          <p:cNvSpPr>
            <a:spLocks noGrp="1"/>
          </p:cNvSpPr>
          <p:nvPr>
            <p:ph type="title"/>
          </p:nvPr>
        </p:nvSpPr>
        <p:spPr/>
        <p:txBody>
          <a:bodyPr/>
          <a:lstStyle/>
          <a:p>
            <a:pPr algn="ctr"/>
            <a:r>
              <a:rPr lang="en-GB" b="1" dirty="0"/>
              <a:t>English in the 1300s: an extract from </a:t>
            </a:r>
            <a:r>
              <a:rPr lang="en-GB" b="1" i="1" dirty="0"/>
              <a:t>The Miller’s Tale</a:t>
            </a:r>
            <a:r>
              <a:rPr lang="en-GB" b="1" dirty="0"/>
              <a:t> by Geoffrey Chaucer</a:t>
            </a:r>
            <a:endParaRPr lang="en-GB" b="1" dirty="0">
              <a:cs typeface="Calibri Light"/>
            </a:endParaRPr>
          </a:p>
        </p:txBody>
      </p:sp>
      <p:sp>
        <p:nvSpPr>
          <p:cNvPr id="3" name="Content Placeholder 2">
            <a:extLst>
              <a:ext uri="{FF2B5EF4-FFF2-40B4-BE49-F238E27FC236}">
                <a16:creationId xmlns:a16="http://schemas.microsoft.com/office/drawing/2014/main" id="{EDF5A00C-6620-54B6-2840-E3AB45685E69}"/>
              </a:ext>
            </a:extLst>
          </p:cNvPr>
          <p:cNvSpPr>
            <a:spLocks noGrp="1"/>
          </p:cNvSpPr>
          <p:nvPr>
            <p:ph idx="1"/>
          </p:nvPr>
        </p:nvSpPr>
        <p:spPr/>
        <p:txBody>
          <a:bodyPr vert="horz" lIns="91440" tIns="45720" rIns="91440" bIns="45720" rtlCol="0" anchor="t">
            <a:normAutofit lnSpcReduction="10000"/>
          </a:bodyPr>
          <a:lstStyle/>
          <a:p>
            <a:pPr marL="0" indent="0" algn="ctr">
              <a:buNone/>
            </a:pPr>
            <a:r>
              <a:rPr lang="en-GB" b="0" i="0" dirty="0">
                <a:solidFill>
                  <a:srgbClr val="1E1E1E"/>
                </a:solidFill>
                <a:effectLst/>
                <a:latin typeface="book antiqua"/>
              </a:rPr>
              <a:t>Now was </a:t>
            </a:r>
            <a:r>
              <a:rPr lang="en-GB" b="0" i="0" dirty="0" err="1">
                <a:solidFill>
                  <a:srgbClr val="1E1E1E"/>
                </a:solidFill>
                <a:effectLst/>
                <a:latin typeface="book antiqua"/>
              </a:rPr>
              <a:t>ther</a:t>
            </a:r>
            <a:r>
              <a:rPr lang="en-GB" b="0" i="0" dirty="0">
                <a:solidFill>
                  <a:srgbClr val="1E1E1E"/>
                </a:solidFill>
                <a:effectLst/>
                <a:latin typeface="book antiqua"/>
              </a:rPr>
              <a:t> of that </a:t>
            </a:r>
            <a:r>
              <a:rPr lang="en-GB" b="0" i="0" dirty="0" err="1">
                <a:solidFill>
                  <a:srgbClr val="1E1E1E"/>
                </a:solidFill>
                <a:effectLst/>
                <a:latin typeface="book antiqua"/>
              </a:rPr>
              <a:t>chirche</a:t>
            </a:r>
            <a:r>
              <a:rPr lang="en-GB" b="0" i="0" dirty="0">
                <a:solidFill>
                  <a:srgbClr val="1E1E1E"/>
                </a:solidFill>
                <a:effectLst/>
                <a:latin typeface="book antiqua"/>
              </a:rPr>
              <a:t> a </a:t>
            </a:r>
            <a:r>
              <a:rPr lang="en-GB" b="0" i="0" dirty="0" err="1">
                <a:solidFill>
                  <a:srgbClr val="1E1E1E"/>
                </a:solidFill>
                <a:effectLst/>
                <a:latin typeface="book antiqua"/>
              </a:rPr>
              <a:t>parissh</a:t>
            </a:r>
            <a:r>
              <a:rPr lang="en-GB" b="0" i="0" dirty="0">
                <a:solidFill>
                  <a:srgbClr val="1E1E1E"/>
                </a:solidFill>
                <a:effectLst/>
                <a:latin typeface="book antiqua"/>
              </a:rPr>
              <a:t> clerk, The which that was ycleped Absolon. Crul was his </a:t>
            </a:r>
            <a:r>
              <a:rPr lang="en-GB" b="0" i="0" dirty="0" err="1">
                <a:solidFill>
                  <a:srgbClr val="1E1E1E"/>
                </a:solidFill>
                <a:effectLst/>
                <a:latin typeface="book antiqua"/>
              </a:rPr>
              <a:t>heer</a:t>
            </a:r>
            <a:r>
              <a:rPr lang="en-GB" b="0" i="0" dirty="0">
                <a:solidFill>
                  <a:srgbClr val="1E1E1E"/>
                </a:solidFill>
                <a:effectLst/>
                <a:latin typeface="book antiqua"/>
              </a:rPr>
              <a:t>, and as the gold it </a:t>
            </a:r>
            <a:r>
              <a:rPr lang="en-GB" b="0" i="0" dirty="0" err="1">
                <a:solidFill>
                  <a:srgbClr val="1E1E1E"/>
                </a:solidFill>
                <a:effectLst/>
                <a:latin typeface="book antiqua"/>
              </a:rPr>
              <a:t>shoon</a:t>
            </a:r>
            <a:r>
              <a:rPr lang="en-GB" b="0" i="0" dirty="0">
                <a:solidFill>
                  <a:srgbClr val="1E1E1E"/>
                </a:solidFill>
                <a:effectLst/>
                <a:latin typeface="book antiqua"/>
              </a:rPr>
              <a:t>, And </a:t>
            </a:r>
            <a:r>
              <a:rPr lang="en-GB" b="0" i="0" dirty="0" err="1">
                <a:solidFill>
                  <a:srgbClr val="1E1E1E"/>
                </a:solidFill>
                <a:effectLst/>
                <a:latin typeface="book antiqua"/>
              </a:rPr>
              <a:t>strouted</a:t>
            </a:r>
            <a:r>
              <a:rPr lang="en-GB" b="0" i="0" dirty="0">
                <a:solidFill>
                  <a:srgbClr val="1E1E1E"/>
                </a:solidFill>
                <a:effectLst/>
                <a:latin typeface="book antiqua"/>
              </a:rPr>
              <a:t> as a </a:t>
            </a:r>
            <a:r>
              <a:rPr lang="en-GB" b="0" i="0" dirty="0" err="1">
                <a:solidFill>
                  <a:srgbClr val="1E1E1E"/>
                </a:solidFill>
                <a:effectLst/>
                <a:latin typeface="book antiqua"/>
              </a:rPr>
              <a:t>fanne</a:t>
            </a:r>
            <a:r>
              <a:rPr lang="en-GB" b="0" i="0" dirty="0">
                <a:solidFill>
                  <a:srgbClr val="1E1E1E"/>
                </a:solidFill>
                <a:effectLst/>
                <a:latin typeface="book antiqua"/>
              </a:rPr>
              <a:t> large and </a:t>
            </a:r>
            <a:r>
              <a:rPr lang="en-GB" b="0" i="0" dirty="0" err="1">
                <a:solidFill>
                  <a:srgbClr val="1E1E1E"/>
                </a:solidFill>
                <a:effectLst/>
                <a:latin typeface="book antiqua"/>
              </a:rPr>
              <a:t>brode</a:t>
            </a:r>
            <a:r>
              <a:rPr lang="en-GB" b="0" i="0" dirty="0">
                <a:solidFill>
                  <a:srgbClr val="1E1E1E"/>
                </a:solidFill>
                <a:effectLst/>
                <a:latin typeface="book antiqua"/>
              </a:rPr>
              <a:t>; Ful </a:t>
            </a:r>
            <a:r>
              <a:rPr lang="en-GB" b="0" i="0" dirty="0" err="1">
                <a:solidFill>
                  <a:srgbClr val="1E1E1E"/>
                </a:solidFill>
                <a:effectLst/>
                <a:latin typeface="book antiqua"/>
              </a:rPr>
              <a:t>streight</a:t>
            </a:r>
            <a:r>
              <a:rPr lang="en-GB" b="0" i="0" dirty="0">
                <a:solidFill>
                  <a:srgbClr val="1E1E1E"/>
                </a:solidFill>
                <a:effectLst/>
                <a:latin typeface="book antiqua"/>
              </a:rPr>
              <a:t> and </a:t>
            </a:r>
            <a:r>
              <a:rPr lang="en-GB" b="0" i="0" dirty="0" err="1">
                <a:solidFill>
                  <a:srgbClr val="1E1E1E"/>
                </a:solidFill>
                <a:effectLst/>
                <a:latin typeface="book antiqua"/>
              </a:rPr>
              <a:t>evene</a:t>
            </a:r>
            <a:r>
              <a:rPr lang="en-GB" b="0" i="0" dirty="0">
                <a:solidFill>
                  <a:srgbClr val="1E1E1E"/>
                </a:solidFill>
                <a:effectLst/>
                <a:latin typeface="book antiqua"/>
              </a:rPr>
              <a:t> lay his </a:t>
            </a:r>
            <a:r>
              <a:rPr lang="en-GB" b="0" i="0" dirty="0" err="1">
                <a:solidFill>
                  <a:srgbClr val="1E1E1E"/>
                </a:solidFill>
                <a:effectLst/>
                <a:latin typeface="book antiqua"/>
              </a:rPr>
              <a:t>joly</a:t>
            </a:r>
            <a:r>
              <a:rPr lang="en-GB" b="0" i="0" dirty="0">
                <a:solidFill>
                  <a:srgbClr val="1E1E1E"/>
                </a:solidFill>
                <a:effectLst/>
                <a:latin typeface="book antiqua"/>
              </a:rPr>
              <a:t> shode</a:t>
            </a:r>
            <a:r>
              <a:rPr lang="en-GB" dirty="0">
                <a:solidFill>
                  <a:srgbClr val="1E1E1E"/>
                </a:solidFill>
                <a:latin typeface="book antiqua"/>
              </a:rPr>
              <a:t>;…</a:t>
            </a:r>
            <a:endParaRPr lang="en-US" dirty="0"/>
          </a:p>
          <a:p>
            <a:pPr marL="0" indent="0" algn="ctr">
              <a:buNone/>
            </a:pPr>
            <a:r>
              <a:rPr lang="en-GB" b="0" i="0" dirty="0">
                <a:solidFill>
                  <a:srgbClr val="1E1E1E"/>
                </a:solidFill>
                <a:effectLst/>
                <a:latin typeface="book antiqua"/>
              </a:rPr>
              <a:t>A </a:t>
            </a:r>
            <a:r>
              <a:rPr lang="en-GB" b="0" i="0" dirty="0" err="1">
                <a:solidFill>
                  <a:srgbClr val="1E1E1E"/>
                </a:solidFill>
                <a:effectLst/>
                <a:latin typeface="book antiqua"/>
              </a:rPr>
              <a:t>myrie</a:t>
            </a:r>
            <a:r>
              <a:rPr lang="en-GB" b="0" i="0" dirty="0">
                <a:solidFill>
                  <a:srgbClr val="1E1E1E"/>
                </a:solidFill>
                <a:effectLst/>
                <a:latin typeface="book antiqua"/>
              </a:rPr>
              <a:t> child he was, so God me save. Wel </a:t>
            </a:r>
            <a:r>
              <a:rPr lang="en-GB" b="0" i="0" dirty="0" err="1">
                <a:solidFill>
                  <a:srgbClr val="1E1E1E"/>
                </a:solidFill>
                <a:effectLst/>
                <a:latin typeface="book antiqua"/>
              </a:rPr>
              <a:t>koude</a:t>
            </a:r>
            <a:r>
              <a:rPr lang="en-GB" b="0" i="0" dirty="0">
                <a:solidFill>
                  <a:srgbClr val="1E1E1E"/>
                </a:solidFill>
                <a:effectLst/>
                <a:latin typeface="book antiqua"/>
              </a:rPr>
              <a:t> he laten blood and </a:t>
            </a:r>
            <a:r>
              <a:rPr lang="en-GB" b="0" i="0" dirty="0" err="1">
                <a:solidFill>
                  <a:srgbClr val="1E1E1E"/>
                </a:solidFill>
                <a:effectLst/>
                <a:latin typeface="book antiqua"/>
              </a:rPr>
              <a:t>clippe</a:t>
            </a:r>
            <a:r>
              <a:rPr lang="en-GB" b="0" i="0" dirty="0">
                <a:solidFill>
                  <a:srgbClr val="1E1E1E"/>
                </a:solidFill>
                <a:effectLst/>
                <a:latin typeface="book antiqua"/>
              </a:rPr>
              <a:t> and shave, And </a:t>
            </a:r>
            <a:r>
              <a:rPr lang="en-GB" b="0" i="0" dirty="0" err="1">
                <a:solidFill>
                  <a:srgbClr val="1E1E1E"/>
                </a:solidFill>
                <a:effectLst/>
                <a:latin typeface="book antiqua"/>
              </a:rPr>
              <a:t>maken</a:t>
            </a:r>
            <a:r>
              <a:rPr lang="en-GB" b="0" i="0" dirty="0">
                <a:solidFill>
                  <a:srgbClr val="1E1E1E"/>
                </a:solidFill>
                <a:effectLst/>
                <a:latin typeface="book antiqua"/>
              </a:rPr>
              <a:t> a </a:t>
            </a:r>
            <a:r>
              <a:rPr lang="en-GB" b="0" i="0" dirty="0" err="1">
                <a:solidFill>
                  <a:srgbClr val="1E1E1E"/>
                </a:solidFill>
                <a:effectLst/>
                <a:latin typeface="book antiqua"/>
              </a:rPr>
              <a:t>chartre</a:t>
            </a:r>
            <a:r>
              <a:rPr lang="en-GB" b="0" i="0" dirty="0">
                <a:solidFill>
                  <a:srgbClr val="1E1E1E"/>
                </a:solidFill>
                <a:effectLst/>
                <a:latin typeface="book antiqua"/>
              </a:rPr>
              <a:t> of </a:t>
            </a:r>
            <a:r>
              <a:rPr lang="en-GB" b="0" i="0" dirty="0" err="1">
                <a:solidFill>
                  <a:srgbClr val="1E1E1E"/>
                </a:solidFill>
                <a:effectLst/>
                <a:latin typeface="book antiqua"/>
              </a:rPr>
              <a:t>lond</a:t>
            </a:r>
            <a:r>
              <a:rPr lang="en-GB" b="0" i="0" dirty="0">
                <a:solidFill>
                  <a:srgbClr val="1E1E1E"/>
                </a:solidFill>
                <a:effectLst/>
                <a:latin typeface="book antiqua"/>
              </a:rPr>
              <a:t> or </a:t>
            </a:r>
            <a:r>
              <a:rPr lang="en-GB" b="0" i="0" dirty="0" err="1">
                <a:solidFill>
                  <a:srgbClr val="1E1E1E"/>
                </a:solidFill>
                <a:effectLst/>
                <a:latin typeface="book antiqua"/>
              </a:rPr>
              <a:t>acquitaunce</a:t>
            </a:r>
            <a:r>
              <a:rPr lang="en-GB" b="0" i="0" dirty="0">
                <a:solidFill>
                  <a:srgbClr val="1E1E1E"/>
                </a:solidFill>
                <a:effectLst/>
                <a:latin typeface="book antiqua"/>
              </a:rPr>
              <a:t>. In twenty </a:t>
            </a:r>
            <a:r>
              <a:rPr lang="en-GB" b="0" i="0" dirty="0" err="1">
                <a:solidFill>
                  <a:srgbClr val="1E1E1E"/>
                </a:solidFill>
                <a:effectLst/>
                <a:latin typeface="book antiqua"/>
              </a:rPr>
              <a:t>manere</a:t>
            </a:r>
            <a:r>
              <a:rPr lang="en-GB" b="0" i="0" dirty="0">
                <a:solidFill>
                  <a:srgbClr val="1E1E1E"/>
                </a:solidFill>
                <a:effectLst/>
                <a:latin typeface="book antiqua"/>
              </a:rPr>
              <a:t> </a:t>
            </a:r>
            <a:r>
              <a:rPr lang="en-GB" b="0" i="0" dirty="0" err="1">
                <a:solidFill>
                  <a:srgbClr val="1E1E1E"/>
                </a:solidFill>
                <a:effectLst/>
                <a:latin typeface="book antiqua"/>
              </a:rPr>
              <a:t>koude</a:t>
            </a:r>
            <a:r>
              <a:rPr lang="en-GB" b="0" i="0" dirty="0">
                <a:solidFill>
                  <a:srgbClr val="1E1E1E"/>
                </a:solidFill>
                <a:effectLst/>
                <a:latin typeface="book antiqua"/>
              </a:rPr>
              <a:t> he </a:t>
            </a:r>
            <a:r>
              <a:rPr lang="en-GB" b="0" i="0" dirty="0" err="1">
                <a:solidFill>
                  <a:srgbClr val="1E1E1E"/>
                </a:solidFill>
                <a:effectLst/>
                <a:latin typeface="book antiqua"/>
              </a:rPr>
              <a:t>trippe</a:t>
            </a:r>
            <a:r>
              <a:rPr lang="en-GB" b="0" i="0" dirty="0">
                <a:solidFill>
                  <a:srgbClr val="1E1E1E"/>
                </a:solidFill>
                <a:effectLst/>
                <a:latin typeface="book antiqua"/>
              </a:rPr>
              <a:t> and </a:t>
            </a:r>
            <a:r>
              <a:rPr lang="en-GB" b="0" i="0" dirty="0" err="1">
                <a:solidFill>
                  <a:srgbClr val="1E1E1E"/>
                </a:solidFill>
                <a:effectLst/>
                <a:latin typeface="book antiqua"/>
              </a:rPr>
              <a:t>daunce</a:t>
            </a:r>
            <a:r>
              <a:rPr lang="en-GB" b="0" i="0" dirty="0">
                <a:solidFill>
                  <a:srgbClr val="1E1E1E"/>
                </a:solidFill>
                <a:effectLst/>
                <a:latin typeface="book antiqua"/>
              </a:rPr>
              <a:t>…</a:t>
            </a:r>
          </a:p>
          <a:p>
            <a:pPr marL="0" indent="0" algn="ctr">
              <a:buNone/>
            </a:pPr>
            <a:r>
              <a:rPr lang="en-GB" b="0" i="0" dirty="0">
                <a:solidFill>
                  <a:srgbClr val="1E1E1E"/>
                </a:solidFill>
                <a:effectLst/>
                <a:latin typeface="book antiqua"/>
              </a:rPr>
              <a:t>And as </a:t>
            </a:r>
            <a:r>
              <a:rPr lang="en-GB" b="0" i="0" dirty="0" err="1">
                <a:solidFill>
                  <a:srgbClr val="1E1E1E"/>
                </a:solidFill>
                <a:effectLst/>
                <a:latin typeface="book antiqua"/>
              </a:rPr>
              <a:t>wel</a:t>
            </a:r>
            <a:r>
              <a:rPr lang="en-GB" b="0" i="0" dirty="0">
                <a:solidFill>
                  <a:srgbClr val="1E1E1E"/>
                </a:solidFill>
                <a:effectLst/>
                <a:latin typeface="book antiqua"/>
              </a:rPr>
              <a:t> </a:t>
            </a:r>
            <a:r>
              <a:rPr lang="en-GB" b="0" i="0" dirty="0" err="1">
                <a:solidFill>
                  <a:srgbClr val="1E1E1E"/>
                </a:solidFill>
                <a:effectLst/>
                <a:latin typeface="book antiqua"/>
              </a:rPr>
              <a:t>koude</a:t>
            </a:r>
            <a:r>
              <a:rPr lang="en-GB" b="0" i="0" dirty="0">
                <a:solidFill>
                  <a:srgbClr val="1E1E1E"/>
                </a:solidFill>
                <a:effectLst/>
                <a:latin typeface="book antiqua"/>
              </a:rPr>
              <a:t> he </a:t>
            </a:r>
            <a:r>
              <a:rPr lang="en-GB" b="0" i="0" dirty="0" err="1">
                <a:solidFill>
                  <a:srgbClr val="1E1E1E"/>
                </a:solidFill>
                <a:effectLst/>
                <a:latin typeface="book antiqua"/>
              </a:rPr>
              <a:t>pleye</a:t>
            </a:r>
            <a:r>
              <a:rPr lang="en-GB" b="0" i="0" dirty="0">
                <a:solidFill>
                  <a:srgbClr val="1E1E1E"/>
                </a:solidFill>
                <a:effectLst/>
                <a:latin typeface="book antiqua"/>
              </a:rPr>
              <a:t> on a </a:t>
            </a:r>
            <a:r>
              <a:rPr lang="en-GB" b="0" i="0" dirty="0" err="1">
                <a:solidFill>
                  <a:srgbClr val="1E1E1E"/>
                </a:solidFill>
                <a:effectLst/>
                <a:latin typeface="book antiqua"/>
              </a:rPr>
              <a:t>giterne</a:t>
            </a:r>
            <a:r>
              <a:rPr lang="en-GB" b="0" i="0" dirty="0">
                <a:solidFill>
                  <a:srgbClr val="1E1E1E"/>
                </a:solidFill>
                <a:effectLst/>
                <a:latin typeface="book antiqua"/>
              </a:rPr>
              <a:t>. In </a:t>
            </a:r>
            <a:r>
              <a:rPr lang="en-GB" b="0" i="0" dirty="0" err="1">
                <a:solidFill>
                  <a:srgbClr val="1E1E1E"/>
                </a:solidFill>
                <a:effectLst/>
                <a:latin typeface="book antiqua"/>
              </a:rPr>
              <a:t>al</a:t>
            </a:r>
            <a:r>
              <a:rPr lang="en-GB" b="0" i="0" dirty="0">
                <a:solidFill>
                  <a:srgbClr val="1E1E1E"/>
                </a:solidFill>
                <a:effectLst/>
                <a:latin typeface="book antiqua"/>
              </a:rPr>
              <a:t> the toun </a:t>
            </a:r>
            <a:r>
              <a:rPr lang="en-GB" b="0" i="0" dirty="0" err="1">
                <a:solidFill>
                  <a:srgbClr val="1E1E1E"/>
                </a:solidFill>
                <a:effectLst/>
                <a:latin typeface="book antiqua"/>
              </a:rPr>
              <a:t>nas</a:t>
            </a:r>
            <a:r>
              <a:rPr lang="en-GB" b="0" i="0" dirty="0">
                <a:solidFill>
                  <a:srgbClr val="1E1E1E"/>
                </a:solidFill>
                <a:effectLst/>
                <a:latin typeface="book antiqua"/>
              </a:rPr>
              <a:t> </a:t>
            </a:r>
            <a:r>
              <a:rPr lang="en-GB" b="0" i="0" dirty="0" err="1">
                <a:solidFill>
                  <a:srgbClr val="1E1E1E"/>
                </a:solidFill>
                <a:effectLst/>
                <a:latin typeface="book antiqua"/>
              </a:rPr>
              <a:t>brewhous</a:t>
            </a:r>
            <a:r>
              <a:rPr lang="en-GB" b="0" i="0" dirty="0">
                <a:solidFill>
                  <a:srgbClr val="1E1E1E"/>
                </a:solidFill>
                <a:effectLst/>
                <a:latin typeface="book antiqua"/>
              </a:rPr>
              <a:t> ne </a:t>
            </a:r>
            <a:r>
              <a:rPr lang="en-GB" b="0" i="0" dirty="0" err="1">
                <a:solidFill>
                  <a:srgbClr val="1E1E1E"/>
                </a:solidFill>
                <a:effectLst/>
                <a:latin typeface="book antiqua"/>
              </a:rPr>
              <a:t>taverne</a:t>
            </a:r>
            <a:r>
              <a:rPr lang="en-GB" b="0" i="0" dirty="0">
                <a:solidFill>
                  <a:srgbClr val="1E1E1E"/>
                </a:solidFill>
                <a:effectLst/>
                <a:latin typeface="book antiqua"/>
              </a:rPr>
              <a:t> That he ne visited with his </a:t>
            </a:r>
            <a:r>
              <a:rPr lang="en-GB" b="0" i="0" dirty="0" err="1">
                <a:solidFill>
                  <a:srgbClr val="1E1E1E"/>
                </a:solidFill>
                <a:effectLst/>
                <a:latin typeface="book antiqua"/>
              </a:rPr>
              <a:t>solas</a:t>
            </a:r>
            <a:r>
              <a:rPr lang="en-GB" b="0" i="0" dirty="0">
                <a:solidFill>
                  <a:srgbClr val="1E1E1E"/>
                </a:solidFill>
                <a:effectLst/>
                <a:latin typeface="book antiqua"/>
              </a:rPr>
              <a:t>, Ther any </a:t>
            </a:r>
            <a:r>
              <a:rPr lang="en-GB" b="0" i="0" dirty="0" err="1">
                <a:solidFill>
                  <a:srgbClr val="1E1E1E"/>
                </a:solidFill>
                <a:effectLst/>
                <a:latin typeface="book antiqua"/>
              </a:rPr>
              <a:t>gaylard</a:t>
            </a:r>
            <a:r>
              <a:rPr lang="en-GB" b="0" i="0" dirty="0">
                <a:solidFill>
                  <a:srgbClr val="1E1E1E"/>
                </a:solidFill>
                <a:effectLst/>
                <a:latin typeface="book antiqua"/>
              </a:rPr>
              <a:t> </a:t>
            </a:r>
            <a:r>
              <a:rPr lang="en-GB" b="0" i="0" dirty="0" err="1">
                <a:solidFill>
                  <a:srgbClr val="1E1E1E"/>
                </a:solidFill>
                <a:effectLst/>
                <a:latin typeface="book antiqua"/>
              </a:rPr>
              <a:t>tappestere</a:t>
            </a:r>
            <a:r>
              <a:rPr lang="en-GB" b="0" i="0" dirty="0">
                <a:solidFill>
                  <a:srgbClr val="1E1E1E"/>
                </a:solidFill>
                <a:effectLst/>
                <a:latin typeface="book antiqua"/>
              </a:rPr>
              <a:t> was. But sooth to </a:t>
            </a:r>
            <a:r>
              <a:rPr lang="en-GB" b="0" i="0" dirty="0" err="1">
                <a:solidFill>
                  <a:srgbClr val="1E1E1E"/>
                </a:solidFill>
                <a:effectLst/>
                <a:latin typeface="book antiqua"/>
              </a:rPr>
              <a:t>seyn</a:t>
            </a:r>
            <a:r>
              <a:rPr lang="en-GB" b="0" i="0" dirty="0">
                <a:solidFill>
                  <a:srgbClr val="1E1E1E"/>
                </a:solidFill>
                <a:effectLst/>
                <a:latin typeface="book antiqua"/>
              </a:rPr>
              <a:t>, he was </a:t>
            </a:r>
            <a:r>
              <a:rPr lang="en-GB" b="0" i="0" dirty="0" err="1">
                <a:solidFill>
                  <a:srgbClr val="1E1E1E"/>
                </a:solidFill>
                <a:effectLst/>
                <a:latin typeface="book antiqua"/>
              </a:rPr>
              <a:t>somdeel</a:t>
            </a:r>
            <a:r>
              <a:rPr lang="en-GB" b="0" i="0" dirty="0">
                <a:solidFill>
                  <a:srgbClr val="1E1E1E"/>
                </a:solidFill>
                <a:effectLst/>
                <a:latin typeface="book antiqua"/>
              </a:rPr>
              <a:t> </a:t>
            </a:r>
            <a:r>
              <a:rPr lang="en-GB" b="0" i="0" dirty="0" err="1">
                <a:solidFill>
                  <a:srgbClr val="1E1E1E"/>
                </a:solidFill>
                <a:effectLst/>
                <a:latin typeface="book antiqua"/>
              </a:rPr>
              <a:t>squaymous</a:t>
            </a:r>
            <a:r>
              <a:rPr lang="en-GB" b="0" i="0" dirty="0">
                <a:solidFill>
                  <a:srgbClr val="1E1E1E"/>
                </a:solidFill>
                <a:effectLst/>
                <a:latin typeface="book antiqua"/>
              </a:rPr>
              <a:t> Of </a:t>
            </a:r>
            <a:r>
              <a:rPr lang="en-GB" b="0" i="0" dirty="0" err="1">
                <a:solidFill>
                  <a:srgbClr val="1E1E1E"/>
                </a:solidFill>
                <a:effectLst/>
                <a:latin typeface="book antiqua"/>
              </a:rPr>
              <a:t>fartyng</a:t>
            </a:r>
            <a:r>
              <a:rPr lang="en-GB" b="0" i="0" dirty="0">
                <a:solidFill>
                  <a:srgbClr val="1E1E1E"/>
                </a:solidFill>
                <a:effectLst/>
                <a:latin typeface="book antiqua"/>
              </a:rPr>
              <a:t>, and of </a:t>
            </a:r>
            <a:r>
              <a:rPr lang="en-GB" b="0" i="0" dirty="0" err="1">
                <a:solidFill>
                  <a:srgbClr val="1E1E1E"/>
                </a:solidFill>
                <a:effectLst/>
                <a:latin typeface="book antiqua"/>
              </a:rPr>
              <a:t>speche</a:t>
            </a:r>
            <a:r>
              <a:rPr lang="en-GB" b="0" i="0" dirty="0">
                <a:solidFill>
                  <a:srgbClr val="1E1E1E"/>
                </a:solidFill>
                <a:effectLst/>
                <a:latin typeface="book antiqua"/>
              </a:rPr>
              <a:t> </a:t>
            </a:r>
            <a:r>
              <a:rPr lang="en-GB" b="0" i="0" dirty="0" err="1">
                <a:solidFill>
                  <a:srgbClr val="1E1E1E"/>
                </a:solidFill>
                <a:effectLst/>
                <a:latin typeface="book antiqua"/>
              </a:rPr>
              <a:t>daungerous</a:t>
            </a:r>
            <a:r>
              <a:rPr lang="en-GB" b="0" i="0" dirty="0">
                <a:solidFill>
                  <a:srgbClr val="1E1E1E"/>
                </a:solidFill>
                <a:effectLst/>
                <a:latin typeface="book antiqua"/>
              </a:rPr>
              <a:t>.</a:t>
            </a:r>
            <a:endParaRPr lang="en-GB" dirty="0">
              <a:latin typeface="book antiqua"/>
              <a:cs typeface="Calibri" panose="020F0502020204030204"/>
            </a:endParaRPr>
          </a:p>
        </p:txBody>
      </p:sp>
    </p:spTree>
    <p:extLst>
      <p:ext uri="{BB962C8B-B14F-4D97-AF65-F5344CB8AC3E}">
        <p14:creationId xmlns:p14="http://schemas.microsoft.com/office/powerpoint/2010/main" val="2773835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C549D-4F4E-B94A-391F-B32FCED5A742}"/>
              </a:ext>
            </a:extLst>
          </p:cNvPr>
          <p:cNvSpPr>
            <a:spLocks noGrp="1"/>
          </p:cNvSpPr>
          <p:nvPr>
            <p:ph type="title"/>
          </p:nvPr>
        </p:nvSpPr>
        <p:spPr/>
        <p:txBody>
          <a:bodyPr/>
          <a:lstStyle/>
          <a:p>
            <a:pPr algn="ctr"/>
            <a:r>
              <a:rPr lang="en-GB" b="1" dirty="0"/>
              <a:t>English in the 1300s: an extract from </a:t>
            </a:r>
            <a:r>
              <a:rPr lang="en-GB" b="1" i="1" dirty="0"/>
              <a:t>The Miller’s Tale</a:t>
            </a:r>
            <a:r>
              <a:rPr lang="en-GB" b="1" dirty="0"/>
              <a:t> by Geoffrey Chaucer</a:t>
            </a:r>
            <a:endParaRPr lang="en-GB" b="1" dirty="0">
              <a:cs typeface="Calibri Light"/>
            </a:endParaRPr>
          </a:p>
        </p:txBody>
      </p:sp>
      <p:sp>
        <p:nvSpPr>
          <p:cNvPr id="3" name="Content Placeholder 2">
            <a:extLst>
              <a:ext uri="{FF2B5EF4-FFF2-40B4-BE49-F238E27FC236}">
                <a16:creationId xmlns:a16="http://schemas.microsoft.com/office/drawing/2014/main" id="{4CBCEED5-433B-A41F-1000-843ADF8A58DC}"/>
              </a:ext>
            </a:extLst>
          </p:cNvPr>
          <p:cNvSpPr>
            <a:spLocks noGrp="1"/>
          </p:cNvSpPr>
          <p:nvPr>
            <p:ph idx="1"/>
          </p:nvPr>
        </p:nvSpPr>
        <p:spPr>
          <a:xfrm>
            <a:off x="838200" y="1825625"/>
            <a:ext cx="10515600" cy="4615498"/>
          </a:xfrm>
        </p:spPr>
        <p:txBody>
          <a:bodyPr vert="horz" lIns="91440" tIns="45720" rIns="91440" bIns="45720" rtlCol="0" anchor="t">
            <a:normAutofit fontScale="92500" lnSpcReduction="10000"/>
          </a:bodyPr>
          <a:lstStyle/>
          <a:p>
            <a:pPr marL="0" indent="0" algn="ctr">
              <a:buNone/>
            </a:pPr>
            <a:r>
              <a:rPr lang="en-GB" sz="2400" i="1" dirty="0"/>
              <a:t>‘Now there was of that church a parish clerk, Whose name was (as folk called him) Absalom. Curled was his hair, shining like gold, and from His head spread fanwise in a thick bright mop;... </a:t>
            </a:r>
            <a:endParaRPr lang="en-GB" sz="2400" i="1">
              <a:cs typeface="Calibri"/>
            </a:endParaRPr>
          </a:p>
          <a:p>
            <a:pPr marL="0" indent="0" algn="ctr">
              <a:buNone/>
            </a:pPr>
            <a:r>
              <a:rPr lang="en-GB" sz="2400" i="1" dirty="0"/>
              <a:t>A merry lad he was, so God me save, And well could he let blood, cut hair, and shave, [and write out a legal document]. In twenty manners could he trip and dance...</a:t>
            </a:r>
            <a:endParaRPr lang="en-GB" sz="2400" i="1">
              <a:cs typeface="Calibri"/>
            </a:endParaRPr>
          </a:p>
          <a:p>
            <a:pPr marL="0" indent="0" algn="ctr">
              <a:buNone/>
            </a:pPr>
            <a:r>
              <a:rPr lang="en-GB" sz="2400" i="1" dirty="0"/>
              <a:t>And as well could he play on his guitar. In all the town no inn was, and no bar, That he’d not visited to make good cheer, Especially were lively barmaids there. But, truth to tell, he was a bit squeamish Of farting and of arrogant language.’</a:t>
            </a:r>
            <a:endParaRPr lang="en-GB" sz="2400" i="1" dirty="0">
              <a:cs typeface="Calibri"/>
            </a:endParaRPr>
          </a:p>
          <a:p>
            <a:pPr marL="0" indent="0" algn="ctr">
              <a:buNone/>
            </a:pPr>
            <a:endParaRPr lang="en-GB" sz="2400" dirty="0"/>
          </a:p>
          <a:p>
            <a:pPr marL="0" indent="0" algn="ctr">
              <a:buNone/>
            </a:pPr>
            <a:r>
              <a:rPr lang="en-GB" sz="2400" dirty="0"/>
              <a:t>Geoffrey Chaucer wrote this tale as part of his </a:t>
            </a:r>
            <a:r>
              <a:rPr lang="en-GB" sz="2400" i="1" dirty="0"/>
              <a:t>Canterbury Tales</a:t>
            </a:r>
            <a:r>
              <a:rPr lang="en-GB" sz="2400" dirty="0"/>
              <a:t> from 1387 to 1400. The tales are told by pilgrims travelling on the road together on their way to the shrine of St Thomas Becket in Canterbury Cathedral. </a:t>
            </a:r>
            <a:r>
              <a:rPr lang="en-GB" sz="2400" i="1" dirty="0"/>
              <a:t>The Tales</a:t>
            </a:r>
            <a:r>
              <a:rPr lang="en-GB" sz="2400" dirty="0"/>
              <a:t> were a ‘bestseller’ in their time. They reveal that people were opinionated, loved fun and were not afraid to criticise powerful people and ideas. </a:t>
            </a:r>
            <a:endParaRPr lang="en-GB" sz="2400" dirty="0">
              <a:cs typeface="Calibri" panose="020F0502020204030204"/>
            </a:endParaRPr>
          </a:p>
        </p:txBody>
      </p:sp>
    </p:spTree>
    <p:extLst>
      <p:ext uri="{BB962C8B-B14F-4D97-AF65-F5344CB8AC3E}">
        <p14:creationId xmlns:p14="http://schemas.microsoft.com/office/powerpoint/2010/main" val="1441232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81E61-0DC6-8A4D-33C1-A3857236ABE8}"/>
              </a:ext>
            </a:extLst>
          </p:cNvPr>
          <p:cNvSpPr>
            <a:spLocks noGrp="1"/>
          </p:cNvSpPr>
          <p:nvPr>
            <p:ph type="title"/>
          </p:nvPr>
        </p:nvSpPr>
        <p:spPr/>
        <p:txBody>
          <a:bodyPr>
            <a:normAutofit fontScale="90000"/>
          </a:bodyPr>
          <a:lstStyle/>
          <a:p>
            <a:pPr algn="ctr"/>
            <a:r>
              <a:rPr lang="en-GB" b="1" dirty="0"/>
              <a:t>A medieval wool weight:</a:t>
            </a:r>
            <a:br>
              <a:rPr lang="en-GB" b="1" dirty="0">
                <a:cs typeface="Calibri Light"/>
              </a:rPr>
            </a:br>
            <a:r>
              <a:rPr lang="en-GB" b="1" dirty="0">
                <a:hlinkClick r:id="rId2"/>
              </a:rPr>
              <a:t>www.bbc.co.uk/ahistoryoftheworld/objects/u15REJ1zT8eoUmBKfORK9w</a:t>
            </a:r>
            <a:r>
              <a:rPr lang="en-GB" b="1" dirty="0"/>
              <a:t> </a:t>
            </a:r>
            <a:endParaRPr lang="en-GB" b="1" dirty="0">
              <a:cs typeface="Calibri Light"/>
            </a:endParaRPr>
          </a:p>
        </p:txBody>
      </p:sp>
    </p:spTree>
    <p:extLst>
      <p:ext uri="{BB962C8B-B14F-4D97-AF65-F5344CB8AC3E}">
        <p14:creationId xmlns:p14="http://schemas.microsoft.com/office/powerpoint/2010/main" val="2606653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9161-89FA-28C8-9AC7-13D800BD54DC}"/>
              </a:ext>
            </a:extLst>
          </p:cNvPr>
          <p:cNvSpPr>
            <a:spLocks noGrp="1"/>
          </p:cNvSpPr>
          <p:nvPr>
            <p:ph type="title"/>
          </p:nvPr>
        </p:nvSpPr>
        <p:spPr/>
        <p:txBody>
          <a:bodyPr/>
          <a:lstStyle/>
          <a:p>
            <a:pPr algn="ctr"/>
            <a:r>
              <a:rPr lang="en-GB" b="1" dirty="0"/>
              <a:t>A medieval wool weight</a:t>
            </a:r>
            <a:endParaRPr lang="en-US" b="1">
              <a:cs typeface="Calibri Light"/>
            </a:endParaRPr>
          </a:p>
        </p:txBody>
      </p:sp>
      <p:sp>
        <p:nvSpPr>
          <p:cNvPr id="3" name="Content Placeholder 2">
            <a:extLst>
              <a:ext uri="{FF2B5EF4-FFF2-40B4-BE49-F238E27FC236}">
                <a16:creationId xmlns:a16="http://schemas.microsoft.com/office/drawing/2014/main" id="{58F5DBE1-708E-87BE-AB4B-42F6B0E279BD}"/>
              </a:ext>
            </a:extLst>
          </p:cNvPr>
          <p:cNvSpPr>
            <a:spLocks noGrp="1"/>
          </p:cNvSpPr>
          <p:nvPr>
            <p:ph idx="1"/>
          </p:nvPr>
        </p:nvSpPr>
        <p:spPr/>
        <p:txBody>
          <a:bodyPr vert="horz" lIns="91440" tIns="45720" rIns="91440" bIns="45720" rtlCol="0" anchor="t">
            <a:normAutofit fontScale="92500" lnSpcReduction="20000"/>
          </a:bodyPr>
          <a:lstStyle/>
          <a:p>
            <a:pPr marL="0" indent="0" algn="ctr">
              <a:buNone/>
            </a:pPr>
            <a:r>
              <a:rPr lang="en-GB" dirty="0"/>
              <a:t>The weight is from Lincoln. It shows the old symbol of the Kingdom of England, known as the coat of arms. People in the city made scarlet cloth. They traded with merchants from Venice and Florence in Italy.</a:t>
            </a:r>
            <a:endParaRPr lang="en-US"/>
          </a:p>
          <a:p>
            <a:pPr marL="0" indent="0" algn="ctr">
              <a:buNone/>
            </a:pPr>
            <a:r>
              <a:rPr lang="en-GB" dirty="0"/>
              <a:t>Wool and cloth were important products that were made in England and traded at home and abroad. The wool and cloth trade was very important to the economy. If the economy was doing well, the King could raise taxes more easily. </a:t>
            </a:r>
            <a:endParaRPr lang="en-GB" dirty="0">
              <a:cs typeface="Calibri" panose="020F0502020204030204"/>
            </a:endParaRPr>
          </a:p>
          <a:p>
            <a:pPr marL="0" indent="0" algn="ctr">
              <a:buNone/>
            </a:pPr>
            <a:r>
              <a:rPr lang="en-GB" dirty="0"/>
              <a:t>War with France from the mid-fourteenth century changed the wool trade. England traded less with France and more with the area that is now the Netherlands and Belgium. The area around the town of Ypres, known as Flanders, was not so peaceful. Therefore, wool workers were encouraged to move to England to continue their business. England began to trade more cloth than wool, including to Polish and German towns. </a:t>
            </a:r>
            <a:endParaRPr lang="en-GB" dirty="0">
              <a:cs typeface="Calibri" panose="020F0502020204030204"/>
            </a:endParaRPr>
          </a:p>
        </p:txBody>
      </p:sp>
    </p:spTree>
    <p:extLst>
      <p:ext uri="{BB962C8B-B14F-4D97-AF65-F5344CB8AC3E}">
        <p14:creationId xmlns:p14="http://schemas.microsoft.com/office/powerpoint/2010/main" val="3875249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D90E7-3E94-7594-4868-43DB57AB5B55}"/>
              </a:ext>
            </a:extLst>
          </p:cNvPr>
          <p:cNvSpPr>
            <a:spLocks noGrp="1"/>
          </p:cNvSpPr>
          <p:nvPr>
            <p:ph type="title"/>
          </p:nvPr>
        </p:nvSpPr>
        <p:spPr>
          <a:xfrm>
            <a:off x="838200" y="648154"/>
            <a:ext cx="10515600" cy="1325563"/>
          </a:xfrm>
        </p:spPr>
        <p:txBody>
          <a:bodyPr>
            <a:normAutofit fontScale="90000"/>
          </a:bodyPr>
          <a:lstStyle/>
          <a:p>
            <a:pPr algn="ctr"/>
            <a:r>
              <a:rPr lang="en-GB" b="1" dirty="0"/>
              <a:t>The Butler-Bowdon Cope, made in 1335–45:  </a:t>
            </a:r>
            <a:br>
              <a:rPr lang="en-GB" b="1" dirty="0">
                <a:cs typeface="Calibri Light"/>
              </a:rPr>
            </a:br>
            <a:r>
              <a:rPr lang="en-GB" b="1" dirty="0">
                <a:hlinkClick r:id="rId2"/>
              </a:rPr>
              <a:t>https://collections.vam.ac.uk/item/O93441/butler-bowdon-cope-cope-unknown</a:t>
            </a:r>
            <a:r>
              <a:rPr lang="en-GB" dirty="0"/>
              <a:t> </a:t>
            </a:r>
            <a:endParaRPr lang="en-US"/>
          </a:p>
        </p:txBody>
      </p:sp>
    </p:spTree>
    <p:extLst>
      <p:ext uri="{BB962C8B-B14F-4D97-AF65-F5344CB8AC3E}">
        <p14:creationId xmlns:p14="http://schemas.microsoft.com/office/powerpoint/2010/main" val="2576536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BC5DB-27FE-544D-D108-0CE772518249}"/>
              </a:ext>
            </a:extLst>
          </p:cNvPr>
          <p:cNvSpPr>
            <a:spLocks noGrp="1"/>
          </p:cNvSpPr>
          <p:nvPr>
            <p:ph type="title"/>
          </p:nvPr>
        </p:nvSpPr>
        <p:spPr/>
        <p:txBody>
          <a:bodyPr/>
          <a:lstStyle/>
          <a:p>
            <a:pPr algn="ctr"/>
            <a:r>
              <a:rPr lang="en-GB" b="1" dirty="0"/>
              <a:t>The Butler-Bowdon Cope, made in 1335–45</a:t>
            </a:r>
            <a:endParaRPr lang="en-GB" b="1" dirty="0">
              <a:cs typeface="Calibri Light"/>
            </a:endParaRPr>
          </a:p>
        </p:txBody>
      </p:sp>
      <p:sp>
        <p:nvSpPr>
          <p:cNvPr id="3" name="Content Placeholder 2">
            <a:extLst>
              <a:ext uri="{FF2B5EF4-FFF2-40B4-BE49-F238E27FC236}">
                <a16:creationId xmlns:a16="http://schemas.microsoft.com/office/drawing/2014/main" id="{5982EB77-8411-A459-EDD8-265174B0A580}"/>
              </a:ext>
            </a:extLst>
          </p:cNvPr>
          <p:cNvSpPr>
            <a:spLocks noGrp="1"/>
          </p:cNvSpPr>
          <p:nvPr>
            <p:ph idx="1"/>
          </p:nvPr>
        </p:nvSpPr>
        <p:spPr/>
        <p:txBody>
          <a:bodyPr vert="horz" lIns="91440" tIns="45720" rIns="91440" bIns="45720" rtlCol="0" anchor="t">
            <a:normAutofit fontScale="92500" lnSpcReduction="20000"/>
          </a:bodyPr>
          <a:lstStyle/>
          <a:p>
            <a:pPr marL="0" indent="0" algn="ctr">
              <a:buNone/>
            </a:pPr>
            <a:r>
              <a:rPr lang="en-GB" dirty="0"/>
              <a:t>A cope is a cloak made for use in church services and processions. This cope would have cost a lot of money. It is made from the finest materials available at the time. The red velvet came from Italy. The needlework was carried out by English embroiderers. English embroidery was prized as the most beautiful and skilful. </a:t>
            </a:r>
            <a:endParaRPr lang="en-US"/>
          </a:p>
          <a:p>
            <a:pPr marL="0" indent="0" algn="ctr">
              <a:buNone/>
            </a:pPr>
            <a:r>
              <a:rPr lang="en-GB" dirty="0"/>
              <a:t>The cope might have been paid for by a wealthy person who wanted to show their devotion to the Church. </a:t>
            </a:r>
            <a:endParaRPr lang="en-GB" dirty="0">
              <a:cs typeface="Calibri" panose="020F0502020204030204"/>
            </a:endParaRPr>
          </a:p>
          <a:p>
            <a:pPr marL="0" indent="0" algn="ctr">
              <a:buNone/>
            </a:pPr>
            <a:r>
              <a:rPr lang="en-GB" dirty="0"/>
              <a:t>The church person who wore the cope would have been making a big show of both the Church’s earthly wealth, and the importance of every person praying, going to church and being loyal to the Church, so that they would go to heaven. This cope therefore tells us a lot about the power, wealth and authority of the Church, and of the (mostly) men who were leaders in the church. </a:t>
            </a:r>
            <a:endParaRPr lang="en-GB" dirty="0">
              <a:cs typeface="Calibri" panose="020F0502020204030204"/>
            </a:endParaRPr>
          </a:p>
          <a:p>
            <a:pPr marL="0" indent="0">
              <a:buNone/>
            </a:pPr>
            <a:endParaRPr lang="en-GB" dirty="0"/>
          </a:p>
        </p:txBody>
      </p:sp>
    </p:spTree>
    <p:extLst>
      <p:ext uri="{BB962C8B-B14F-4D97-AF65-F5344CB8AC3E}">
        <p14:creationId xmlns:p14="http://schemas.microsoft.com/office/powerpoint/2010/main" val="57349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6B0D9-B8AC-DDBB-F268-99D0F2034B97}"/>
              </a:ext>
            </a:extLst>
          </p:cNvPr>
          <p:cNvSpPr>
            <a:spLocks noGrp="1"/>
          </p:cNvSpPr>
          <p:nvPr>
            <p:ph type="title"/>
          </p:nvPr>
        </p:nvSpPr>
        <p:spPr/>
        <p:txBody>
          <a:bodyPr/>
          <a:lstStyle/>
          <a:p>
            <a:pPr algn="ctr"/>
            <a:r>
              <a:rPr lang="en-GB" b="1" dirty="0"/>
              <a:t>How do I teach using this resource? </a:t>
            </a:r>
            <a:endParaRPr lang="en-GB" b="1" dirty="0">
              <a:cs typeface="Calibri Light"/>
            </a:endParaRPr>
          </a:p>
        </p:txBody>
      </p:sp>
      <p:sp>
        <p:nvSpPr>
          <p:cNvPr id="3" name="Content Placeholder 2">
            <a:extLst>
              <a:ext uri="{FF2B5EF4-FFF2-40B4-BE49-F238E27FC236}">
                <a16:creationId xmlns:a16="http://schemas.microsoft.com/office/drawing/2014/main" id="{1D863C5D-D2D1-C65C-8193-8C29D9E06286}"/>
              </a:ext>
            </a:extLst>
          </p:cNvPr>
          <p:cNvSpPr>
            <a:spLocks noGrp="1"/>
          </p:cNvSpPr>
          <p:nvPr>
            <p:ph idx="1"/>
          </p:nvPr>
        </p:nvSpPr>
        <p:spPr/>
        <p:txBody>
          <a:bodyPr vert="horz" lIns="91440" tIns="45720" rIns="91440" bIns="45720" rtlCol="0" anchor="t">
            <a:normAutofit/>
          </a:bodyPr>
          <a:lstStyle/>
          <a:p>
            <a:r>
              <a:rPr lang="en-GB" dirty="0"/>
              <a:t>Print off and give pairs of students the 12 images.</a:t>
            </a:r>
            <a:endParaRPr lang="en-GB" dirty="0">
              <a:cs typeface="Calibri"/>
            </a:endParaRPr>
          </a:p>
          <a:p>
            <a:r>
              <a:rPr lang="en-GB" dirty="0"/>
              <a:t>Give students time to study the images and to discuss the questions on the next slide. </a:t>
            </a:r>
          </a:p>
          <a:p>
            <a:r>
              <a:rPr lang="en-GB" dirty="0"/>
              <a:t>Then give students the descriptions of the images. Ask them to match the images and descriptions and to read the latter. </a:t>
            </a:r>
          </a:p>
          <a:p>
            <a:r>
              <a:rPr lang="en-GB" dirty="0"/>
              <a:t>Discuss as a class what we have learnt about the world of the people of England in around the year 1381. Examples of questions: What was important to people? Who had power over people? How capable were these people? What did their world look like? </a:t>
            </a:r>
            <a:endParaRPr lang="en-GB" dirty="0">
              <a:cs typeface="Calibri"/>
            </a:endParaRPr>
          </a:p>
          <a:p>
            <a:endParaRPr lang="en-GB" dirty="0"/>
          </a:p>
        </p:txBody>
      </p:sp>
    </p:spTree>
    <p:extLst>
      <p:ext uri="{BB962C8B-B14F-4D97-AF65-F5344CB8AC3E}">
        <p14:creationId xmlns:p14="http://schemas.microsoft.com/office/powerpoint/2010/main" val="18893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09CD-56D5-756E-7BEC-5C4E317BEB61}"/>
              </a:ext>
            </a:extLst>
          </p:cNvPr>
          <p:cNvSpPr>
            <a:spLocks noGrp="1"/>
          </p:cNvSpPr>
          <p:nvPr>
            <p:ph type="title"/>
          </p:nvPr>
        </p:nvSpPr>
        <p:spPr/>
        <p:txBody>
          <a:bodyPr/>
          <a:lstStyle/>
          <a:p>
            <a:pPr algn="ctr"/>
            <a:r>
              <a:rPr lang="en-GB" b="1" dirty="0"/>
              <a:t>Questions for students to use with the images</a:t>
            </a:r>
            <a:endParaRPr lang="en-US"/>
          </a:p>
        </p:txBody>
      </p:sp>
      <p:sp>
        <p:nvSpPr>
          <p:cNvPr id="3" name="Content Placeholder 2">
            <a:extLst>
              <a:ext uri="{FF2B5EF4-FFF2-40B4-BE49-F238E27FC236}">
                <a16:creationId xmlns:a16="http://schemas.microsoft.com/office/drawing/2014/main" id="{A3794F9F-FDCB-44B1-3CF5-A620FAB49C7E}"/>
              </a:ext>
            </a:extLst>
          </p:cNvPr>
          <p:cNvSpPr>
            <a:spLocks noGrp="1"/>
          </p:cNvSpPr>
          <p:nvPr>
            <p:ph idx="1"/>
          </p:nvPr>
        </p:nvSpPr>
        <p:spPr/>
        <p:txBody>
          <a:bodyPr vert="horz" lIns="91440" tIns="45720" rIns="91440" bIns="45720" rtlCol="0" anchor="t">
            <a:normAutofit/>
          </a:bodyPr>
          <a:lstStyle/>
          <a:p>
            <a:r>
              <a:rPr lang="en-GB" dirty="0"/>
              <a:t>What can you see?</a:t>
            </a:r>
            <a:endParaRPr lang="en-US">
              <a:cs typeface="Calibri" panose="020F0502020204030204"/>
            </a:endParaRPr>
          </a:p>
          <a:p>
            <a:r>
              <a:rPr lang="en-GB" dirty="0"/>
              <a:t>Where and when was it produced?</a:t>
            </a:r>
            <a:endParaRPr lang="en-GB" dirty="0">
              <a:cs typeface="Calibri" panose="020F0502020204030204"/>
            </a:endParaRPr>
          </a:p>
          <a:p>
            <a:r>
              <a:rPr lang="en-GB" dirty="0"/>
              <a:t>What is it made from?</a:t>
            </a:r>
            <a:endParaRPr lang="en-GB" dirty="0">
              <a:cs typeface="Calibri" panose="020F0502020204030204"/>
            </a:endParaRPr>
          </a:p>
          <a:p>
            <a:r>
              <a:rPr lang="en-GB" dirty="0"/>
              <a:t>What can you learn from it about living in England in the later Middle Ages?</a:t>
            </a:r>
            <a:endParaRPr lang="en-GB" dirty="0">
              <a:cs typeface="Calibri" panose="020F0502020204030204"/>
            </a:endParaRPr>
          </a:p>
          <a:p>
            <a:pPr marL="0" indent="0">
              <a:buNone/>
            </a:pPr>
            <a:endParaRPr lang="en-GB" dirty="0"/>
          </a:p>
        </p:txBody>
      </p:sp>
    </p:spTree>
    <p:extLst>
      <p:ext uri="{BB962C8B-B14F-4D97-AF65-F5344CB8AC3E}">
        <p14:creationId xmlns:p14="http://schemas.microsoft.com/office/powerpoint/2010/main" val="228919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A298C96-0121-4576-4DAB-32E7D4586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0057" y="21593"/>
            <a:ext cx="6067817" cy="68364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A8ADD74-412B-03F8-AC44-1A0CC19B29BA}"/>
              </a:ext>
            </a:extLst>
          </p:cNvPr>
          <p:cNvSpPr txBox="1"/>
          <p:nvPr/>
        </p:nvSpPr>
        <p:spPr>
          <a:xfrm>
            <a:off x="435006" y="1695635"/>
            <a:ext cx="3462291" cy="1938992"/>
          </a:xfrm>
          <a:prstGeom prst="rect">
            <a:avLst/>
          </a:prstGeom>
          <a:noFill/>
        </p:spPr>
        <p:txBody>
          <a:bodyPr wrap="square" lIns="91440" tIns="45720" rIns="91440" bIns="45720" rtlCol="0" anchor="t">
            <a:spAutoFit/>
          </a:bodyPr>
          <a:lstStyle/>
          <a:p>
            <a:pPr algn="ctr"/>
            <a:r>
              <a:rPr lang="en-GB" sz="2400" b="1" dirty="0"/>
              <a:t>The Westgate, Canterbury, ordered to be built in 1380 by Archbishop Simon Sudbury</a:t>
            </a:r>
            <a:endParaRPr lang="en-US"/>
          </a:p>
        </p:txBody>
      </p:sp>
    </p:spTree>
    <p:extLst>
      <p:ext uri="{BB962C8B-B14F-4D97-AF65-F5344CB8AC3E}">
        <p14:creationId xmlns:p14="http://schemas.microsoft.com/office/powerpoint/2010/main" val="403614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37365-BD27-2793-D891-869BD019F1DF}"/>
              </a:ext>
            </a:extLst>
          </p:cNvPr>
          <p:cNvSpPr>
            <a:spLocks noGrp="1"/>
          </p:cNvSpPr>
          <p:nvPr>
            <p:ph type="title"/>
          </p:nvPr>
        </p:nvSpPr>
        <p:spPr/>
        <p:txBody>
          <a:bodyPr/>
          <a:lstStyle/>
          <a:p>
            <a:pPr algn="ctr"/>
            <a:r>
              <a:rPr lang="en-GB" dirty="0"/>
              <a:t>T</a:t>
            </a:r>
            <a:r>
              <a:rPr lang="en-GB" b="1" dirty="0"/>
              <a:t>he Westgate, Canterbury – built in 1380</a:t>
            </a:r>
            <a:endParaRPr lang="en-US" b="1">
              <a:cs typeface="Calibri Light"/>
            </a:endParaRPr>
          </a:p>
        </p:txBody>
      </p:sp>
      <p:sp>
        <p:nvSpPr>
          <p:cNvPr id="3" name="Content Placeholder 2">
            <a:extLst>
              <a:ext uri="{FF2B5EF4-FFF2-40B4-BE49-F238E27FC236}">
                <a16:creationId xmlns:a16="http://schemas.microsoft.com/office/drawing/2014/main" id="{6E3509A0-BA36-0E64-3749-F10F8AD45B80}"/>
              </a:ext>
            </a:extLst>
          </p:cNvPr>
          <p:cNvSpPr>
            <a:spLocks noGrp="1"/>
          </p:cNvSpPr>
          <p:nvPr>
            <p:ph idx="1"/>
          </p:nvPr>
        </p:nvSpPr>
        <p:spPr/>
        <p:txBody>
          <a:bodyPr vert="horz" lIns="91440" tIns="45720" rIns="91440" bIns="45720" rtlCol="0" anchor="t">
            <a:normAutofit/>
          </a:bodyPr>
          <a:lstStyle/>
          <a:p>
            <a:pPr marL="0" indent="0" algn="ctr">
              <a:buNone/>
            </a:pPr>
            <a:r>
              <a:rPr lang="en-GB" dirty="0"/>
              <a:t>Canterbury is in the south-east of England. In 1380, it was expected that a French army would invade southern England. The Westgate was rebuilt to protect the city of Canterbury in case there was a French attack. It was partly paid for from taxes. </a:t>
            </a:r>
            <a:endParaRPr lang="en-US"/>
          </a:p>
          <a:p>
            <a:pPr marL="0" indent="0" algn="ctr">
              <a:buNone/>
            </a:pPr>
            <a:r>
              <a:rPr lang="en-GB" dirty="0"/>
              <a:t>The Archbishop was the most powerful person in Canterbury. Simon Sudbury was one of the King’s leading advisers, as well as an archbishop. </a:t>
            </a:r>
            <a:endParaRPr lang="en-GB" dirty="0">
              <a:cs typeface="Calibri" panose="020F0502020204030204"/>
            </a:endParaRP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37427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1E38025A-CE9D-65EE-3436-96ED2B8213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9306"/>
            <a:ext cx="10020300" cy="65436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92FDAE-DD09-D208-5566-5B4A094D45FD}"/>
              </a:ext>
            </a:extLst>
          </p:cNvPr>
          <p:cNvSpPr txBox="1"/>
          <p:nvPr/>
        </p:nvSpPr>
        <p:spPr>
          <a:xfrm>
            <a:off x="9940401" y="5807697"/>
            <a:ext cx="1920166" cy="830997"/>
          </a:xfrm>
          <a:prstGeom prst="rect">
            <a:avLst/>
          </a:prstGeom>
          <a:noFill/>
        </p:spPr>
        <p:txBody>
          <a:bodyPr wrap="square" lIns="91440" tIns="45720" rIns="91440" bIns="45720" rtlCol="0" anchor="t">
            <a:spAutoFit/>
          </a:bodyPr>
          <a:lstStyle/>
          <a:p>
            <a:pPr algn="ctr"/>
            <a:r>
              <a:rPr lang="en-GB" sz="2400" b="1" dirty="0"/>
              <a:t>Pilgrim badge (early 1400s)</a:t>
            </a:r>
            <a:endParaRPr lang="en-US" dirty="0"/>
          </a:p>
        </p:txBody>
      </p:sp>
    </p:spTree>
    <p:extLst>
      <p:ext uri="{BB962C8B-B14F-4D97-AF65-F5344CB8AC3E}">
        <p14:creationId xmlns:p14="http://schemas.microsoft.com/office/powerpoint/2010/main" val="56354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24237-BCCF-F27B-FF52-C5EB26D4CD0D}"/>
              </a:ext>
            </a:extLst>
          </p:cNvPr>
          <p:cNvSpPr>
            <a:spLocks noGrp="1"/>
          </p:cNvSpPr>
          <p:nvPr>
            <p:ph type="title"/>
          </p:nvPr>
        </p:nvSpPr>
        <p:spPr/>
        <p:txBody>
          <a:bodyPr/>
          <a:lstStyle/>
          <a:p>
            <a:pPr algn="ctr"/>
            <a:r>
              <a:rPr lang="en-GB" b="1" dirty="0"/>
              <a:t>Pilgrim badge (early 1400s)</a:t>
            </a:r>
            <a:endParaRPr lang="en-US" b="1" dirty="0">
              <a:cs typeface="Calibri Light"/>
            </a:endParaRPr>
          </a:p>
        </p:txBody>
      </p:sp>
      <p:sp>
        <p:nvSpPr>
          <p:cNvPr id="3" name="Content Placeholder 2">
            <a:extLst>
              <a:ext uri="{FF2B5EF4-FFF2-40B4-BE49-F238E27FC236}">
                <a16:creationId xmlns:a16="http://schemas.microsoft.com/office/drawing/2014/main" id="{DC6A0464-222D-E73D-61F3-56C9344ECEDD}"/>
              </a:ext>
            </a:extLst>
          </p:cNvPr>
          <p:cNvSpPr>
            <a:spLocks noGrp="1"/>
          </p:cNvSpPr>
          <p:nvPr>
            <p:ph idx="1"/>
          </p:nvPr>
        </p:nvSpPr>
        <p:spPr/>
        <p:txBody>
          <a:bodyPr vert="horz" lIns="91440" tIns="45720" rIns="91440" bIns="45720" rtlCol="0" anchor="t">
            <a:normAutofit fontScale="92500" lnSpcReduction="20000"/>
          </a:bodyPr>
          <a:lstStyle/>
          <a:p>
            <a:pPr marL="0" indent="0" algn="ctr">
              <a:buNone/>
            </a:pPr>
            <a:r>
              <a:rPr lang="en-GB" dirty="0"/>
              <a:t>Badges like this one were collected by pilgrims. Pilgrims were people who went on journeys, called pilgrimages, to the shrines of saints. These shrines were places linked to saints – for example, where they were buried. Many pilgrimages were made by people in the Middle Ages. Sometimes pilgrimages were to local shrines. Sometimes pilgrimages were made by walking long distances. For example, many English people travelled by sea and on foot to the shrine of St James at Compostela in northern Spain. </a:t>
            </a:r>
            <a:endParaRPr lang="en-US"/>
          </a:p>
          <a:p>
            <a:pPr marL="0" indent="0" algn="ctr">
              <a:buNone/>
            </a:pPr>
            <a:r>
              <a:rPr lang="en-GB" dirty="0"/>
              <a:t>These badges were a sign that the person who wore it had made a pilgrimage. They would be worn on a hat or a jacket, rather like people might wear a badge today. </a:t>
            </a:r>
            <a:endParaRPr lang="en-GB" dirty="0">
              <a:cs typeface="Calibri" panose="020F0502020204030204"/>
            </a:endParaRPr>
          </a:p>
          <a:p>
            <a:pPr marL="0" indent="0" algn="ctr">
              <a:buNone/>
            </a:pPr>
            <a:r>
              <a:rPr lang="en-GB" dirty="0"/>
              <a:t>The most important shrine in England was the shrine of St Thomas Becket at Canterbury. Over 100,000 pilgrims visited St Thomas’s shrine each year. Going on pilgrimage was very popular. </a:t>
            </a:r>
            <a:endParaRPr lang="en-GB" dirty="0">
              <a:cs typeface="Calibri" panose="020F0502020204030204"/>
            </a:endParaRPr>
          </a:p>
        </p:txBody>
      </p:sp>
    </p:spTree>
    <p:extLst>
      <p:ext uri="{BB962C8B-B14F-4D97-AF65-F5344CB8AC3E}">
        <p14:creationId xmlns:p14="http://schemas.microsoft.com/office/powerpoint/2010/main" val="140477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04CC407A-97FD-DDC3-74FE-7AC0222CE7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14652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6736ADA-BEAF-1CD8-8757-5C63051D3EAA}"/>
              </a:ext>
            </a:extLst>
          </p:cNvPr>
          <p:cNvSpPr txBox="1"/>
          <p:nvPr/>
        </p:nvSpPr>
        <p:spPr>
          <a:xfrm>
            <a:off x="8265111" y="692459"/>
            <a:ext cx="3311371" cy="1200329"/>
          </a:xfrm>
          <a:prstGeom prst="rect">
            <a:avLst/>
          </a:prstGeom>
          <a:noFill/>
        </p:spPr>
        <p:txBody>
          <a:bodyPr wrap="square" lIns="91440" tIns="45720" rIns="91440" bIns="45720" rtlCol="0" anchor="t">
            <a:spAutoFit/>
          </a:bodyPr>
          <a:lstStyle/>
          <a:p>
            <a:pPr algn="ctr"/>
            <a:r>
              <a:rPr lang="en-GB" sz="2400" b="1" dirty="0"/>
              <a:t>The nave of Canterbury Cathedral, built 1377–1405</a:t>
            </a:r>
            <a:endParaRPr lang="en-US" dirty="0"/>
          </a:p>
        </p:txBody>
      </p:sp>
    </p:spTree>
    <p:extLst>
      <p:ext uri="{BB962C8B-B14F-4D97-AF65-F5344CB8AC3E}">
        <p14:creationId xmlns:p14="http://schemas.microsoft.com/office/powerpoint/2010/main" val="2894043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2607</Words>
  <Application>Microsoft Office PowerPoint</Application>
  <PresentationFormat>Widescreen</PresentationFormat>
  <Paragraphs>96</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Images to build knowledge of the world of the people of 1381</vt:lpstr>
      <vt:lpstr>What is this resource? </vt:lpstr>
      <vt:lpstr>How do I teach using this resource? </vt:lpstr>
      <vt:lpstr>Questions for students to use with the images</vt:lpstr>
      <vt:lpstr>PowerPoint Presentation</vt:lpstr>
      <vt:lpstr>The Westgate, Canterbury – built in 1380</vt:lpstr>
      <vt:lpstr>PowerPoint Presentation</vt:lpstr>
      <vt:lpstr>Pilgrim badge (early 1400s)</vt:lpstr>
      <vt:lpstr>PowerPoint Presentation</vt:lpstr>
      <vt:lpstr>The nave of Canterbury Cathedral, built 1377–1405</vt:lpstr>
      <vt:lpstr>Richard of Wallingford at work</vt:lpstr>
      <vt:lpstr>Richard of Wallingford at work</vt:lpstr>
      <vt:lpstr>Stoke sub Hamdon Priory and Tithe Barn, 1304</vt:lpstr>
      <vt:lpstr>Stoke sub Hamdon Priory and Tithe Barn, 1304</vt:lpstr>
      <vt:lpstr>Part of the Gough Map, probably made in the 1370s:  www.goughmap.org </vt:lpstr>
      <vt:lpstr>Part of the Gough Map, probably made in the 1370s</vt:lpstr>
      <vt:lpstr>Fourteenth-century shoe found in London:   https://collections.museumoflondon.org.uk/online/object/32682.html </vt:lpstr>
      <vt:lpstr>Fourteenth-century shoe found in London</vt:lpstr>
      <vt:lpstr>Queen Mary Psalter image of women catching rabbits:  www.bl.uk/collection-items/the-queen-mary-psalter</vt:lpstr>
      <vt:lpstr>Queen Mary Psalter image of women catching rabbits</vt:lpstr>
      <vt:lpstr>St Albans’ clock tower, built in 1405:   www.stalbansmuseums.org.uk/visit/clock-tower </vt:lpstr>
      <vt:lpstr>St Albans’ clock tower, built in 1405</vt:lpstr>
      <vt:lpstr>English in the 1300s: an extract from The Miller’s Tale by Geoffrey Chaucer</vt:lpstr>
      <vt:lpstr>English in the 1300s: an extract from The Miller’s Tale by Geoffrey Chaucer</vt:lpstr>
      <vt:lpstr>A medieval wool weight: www.bbc.co.uk/ahistoryoftheworld/objects/u15REJ1zT8eoUmBKfORK9w </vt:lpstr>
      <vt:lpstr>A medieval wool weight</vt:lpstr>
      <vt:lpstr>The Butler-Bowdon Cope, made in 1335–45:   https://collections.vam.ac.uk/item/O93441/butler-bowdon-cope-cope-unknown </vt:lpstr>
      <vt:lpstr>The Butler-Bowdon Cope, made in 1335–45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Images to build knowledge of the world of the People of 1381</dc:title>
  <dc:creator>Helen Snelson</dc:creator>
  <cp:lastModifiedBy>Helen Snelson</cp:lastModifiedBy>
  <cp:revision>213</cp:revision>
  <dcterms:created xsi:type="dcterms:W3CDTF">2022-11-28T11:47:13Z</dcterms:created>
  <dcterms:modified xsi:type="dcterms:W3CDTF">2023-10-20T14:34:02Z</dcterms:modified>
</cp:coreProperties>
</file>